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9" r:id="rId5"/>
    <p:sldId id="292" r:id="rId6"/>
    <p:sldId id="301" r:id="rId7"/>
    <p:sldId id="300" r:id="rId8"/>
    <p:sldId id="296" r:id="rId9"/>
    <p:sldId id="293" r:id="rId10"/>
    <p:sldId id="297" r:id="rId11"/>
    <p:sldId id="299" r:id="rId12"/>
    <p:sldId id="289"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0069B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52073-49A9-491C-98E7-EE52B776E99F}" v="89" dt="2024-02-08T16:01:24.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4"/>
  </p:normalViewPr>
  <p:slideViewPr>
    <p:cSldViewPr snapToGrid="0">
      <p:cViewPr varScale="1">
        <p:scale>
          <a:sx n="90" d="100"/>
          <a:sy n="90" d="100"/>
        </p:scale>
        <p:origin x="8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https://cepsthinktank.sharepoint.com/Shared%20Documents/ECON%20-%20EP%20Monetary%20Dialogue/Deliverables/2024/January/bandpass%20filter/GFCF.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epsthinktank.sharepoint.com/Shared%20Documents/ECON%20-%20EP%20Monetary%20Dialogue/Deliverables/2024/January/bandpass%20filter/Debt%20securities%20and%20loans%20of%20NFC.xlsx" TargetMode="External"/><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Gros\AppData\Local\Microsoft\Windows\INetCache\Content.Outlook\BDSOFN6Y\OEC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baseline="0" dirty="0">
                <a:effectLst/>
              </a:rPr>
              <a:t>Construction investment (EUR bn) </a:t>
            </a:r>
            <a:endParaRPr lang="en-BE" sz="1100" dirty="0"/>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7.5949418359742074E-2"/>
          <c:y val="0.10271008754184603"/>
          <c:w val="0.89267967661449721"/>
          <c:h val="0.62713591756055886"/>
        </c:manualLayout>
      </c:layout>
      <c:lineChart>
        <c:grouping val="standard"/>
        <c:varyColors val="0"/>
        <c:ser>
          <c:idx val="0"/>
          <c:order val="0"/>
          <c:tx>
            <c:strRef>
              <c:f>'GFCF at constant prices, Constr'!$B$1</c:f>
              <c:strCache>
                <c:ptCount val="1"/>
                <c:pt idx="0">
                  <c:v>Germany</c:v>
                </c:pt>
              </c:strCache>
            </c:strRef>
          </c:tx>
          <c:spPr>
            <a:ln w="28575" cap="rnd">
              <a:solidFill>
                <a:schemeClr val="accent1"/>
              </a:solidFill>
              <a:round/>
            </a:ln>
            <a:effectLst/>
          </c:spPr>
          <c:marker>
            <c:symbol val="none"/>
          </c:marker>
          <c:dPt>
            <c:idx val="0"/>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01-C29A-4D7C-A00C-27A3C543C1AD}"/>
              </c:ext>
            </c:extLst>
          </c:dPt>
          <c:dPt>
            <c:idx val="32"/>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03-C29A-4D7C-A00C-27A3C543C1AD}"/>
              </c:ext>
            </c:extLst>
          </c:dPt>
          <c:dPt>
            <c:idx val="33"/>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05-C29A-4D7C-A00C-27A3C543C1AD}"/>
              </c:ext>
            </c:extLst>
          </c:dPt>
          <c:cat>
            <c:strRef>
              <c:f>'GFCF at constant prices, Constr'!$A$34:$A$67</c:f>
              <c:strCache>
                <c:ptCount val="34"/>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2024F</c:v>
                </c:pt>
                <c:pt idx="33">
                  <c:v>2025F</c:v>
                </c:pt>
              </c:strCache>
              <c:extLst/>
            </c:strRef>
          </c:cat>
          <c:val>
            <c:numRef>
              <c:f>'GFCF at constant prices, Constr'!$B$34:$B$67</c:f>
              <c:numCache>
                <c:formatCode>#,##0.0</c:formatCode>
                <c:ptCount val="34"/>
                <c:pt idx="0">
                  <c:v>321.40000000000009</c:v>
                </c:pt>
                <c:pt idx="1">
                  <c:v>327.60000000000002</c:v>
                </c:pt>
                <c:pt idx="2">
                  <c:v>350.7</c:v>
                </c:pt>
                <c:pt idx="3">
                  <c:v>344.6</c:v>
                </c:pt>
                <c:pt idx="4">
                  <c:v>335</c:v>
                </c:pt>
                <c:pt idx="5">
                  <c:v>330.2</c:v>
                </c:pt>
                <c:pt idx="6">
                  <c:v>327.3</c:v>
                </c:pt>
                <c:pt idx="7">
                  <c:v>331.2</c:v>
                </c:pt>
                <c:pt idx="8">
                  <c:v>320.8</c:v>
                </c:pt>
                <c:pt idx="9">
                  <c:v>307.3</c:v>
                </c:pt>
                <c:pt idx="10">
                  <c:v>288.90000000000009</c:v>
                </c:pt>
                <c:pt idx="11">
                  <c:v>281.8</c:v>
                </c:pt>
                <c:pt idx="12">
                  <c:v>270.8</c:v>
                </c:pt>
                <c:pt idx="13">
                  <c:v>260.89999999999998</c:v>
                </c:pt>
                <c:pt idx="14">
                  <c:v>273.5</c:v>
                </c:pt>
                <c:pt idx="15">
                  <c:v>272.8</c:v>
                </c:pt>
                <c:pt idx="16">
                  <c:v>271.2</c:v>
                </c:pt>
                <c:pt idx="17">
                  <c:v>261.39999999999998</c:v>
                </c:pt>
                <c:pt idx="18">
                  <c:v>269.5</c:v>
                </c:pt>
                <c:pt idx="19">
                  <c:v>291.5</c:v>
                </c:pt>
                <c:pt idx="20">
                  <c:v>293.10000000000002</c:v>
                </c:pt>
                <c:pt idx="21">
                  <c:v>289.60000000000002</c:v>
                </c:pt>
                <c:pt idx="22">
                  <c:v>295.5</c:v>
                </c:pt>
                <c:pt idx="23">
                  <c:v>291.2</c:v>
                </c:pt>
                <c:pt idx="24">
                  <c:v>302.40000000000009</c:v>
                </c:pt>
                <c:pt idx="25">
                  <c:v>305.40000000000009</c:v>
                </c:pt>
                <c:pt idx="26">
                  <c:v>313.3</c:v>
                </c:pt>
                <c:pt idx="27">
                  <c:v>316.3</c:v>
                </c:pt>
                <c:pt idx="28">
                  <c:v>328.7</c:v>
                </c:pt>
                <c:pt idx="29">
                  <c:v>320.2</c:v>
                </c:pt>
                <c:pt idx="30">
                  <c:v>314.60000000000002</c:v>
                </c:pt>
                <c:pt idx="31">
                  <c:v>310</c:v>
                </c:pt>
                <c:pt idx="32">
                  <c:v>307.5</c:v>
                </c:pt>
                <c:pt idx="33">
                  <c:v>311.2</c:v>
                </c:pt>
              </c:numCache>
              <c:extLst/>
            </c:numRef>
          </c:val>
          <c:smooth val="0"/>
          <c:extLst>
            <c:ext xmlns:c16="http://schemas.microsoft.com/office/drawing/2014/chart" uri="{C3380CC4-5D6E-409C-BE32-E72D297353CC}">
              <c16:uniqueId val="{00000006-C29A-4D7C-A00C-27A3C543C1AD}"/>
            </c:ext>
          </c:extLst>
        </c:ser>
        <c:ser>
          <c:idx val="5"/>
          <c:order val="5"/>
          <c:tx>
            <c:strRef>
              <c:f>'GFCF at constant prices, Constr'!$G$1</c:f>
              <c:strCache>
                <c:ptCount val="1"/>
                <c:pt idx="0">
                  <c:v>Southern countries </c:v>
                </c:pt>
              </c:strCache>
            </c:strRef>
          </c:tx>
          <c:spPr>
            <a:ln w="28575" cap="rnd">
              <a:solidFill>
                <a:schemeClr val="accent4">
                  <a:lumMod val="75000"/>
                  <a:lumOff val="25000"/>
                </a:schemeClr>
              </a:solidFill>
              <a:round/>
            </a:ln>
            <a:effectLst/>
          </c:spPr>
          <c:marker>
            <c:symbol val="none"/>
          </c:marker>
          <c:dPt>
            <c:idx val="32"/>
            <c:marker>
              <c:symbol val="none"/>
            </c:marker>
            <c:bubble3D val="0"/>
            <c:spPr>
              <a:ln w="28575" cap="rnd">
                <a:solidFill>
                  <a:schemeClr val="accent4">
                    <a:lumMod val="75000"/>
                    <a:lumOff val="25000"/>
                  </a:schemeClr>
                </a:solidFill>
                <a:prstDash val="sysDash"/>
                <a:round/>
              </a:ln>
              <a:effectLst/>
            </c:spPr>
            <c:extLst>
              <c:ext xmlns:c16="http://schemas.microsoft.com/office/drawing/2014/chart" uri="{C3380CC4-5D6E-409C-BE32-E72D297353CC}">
                <c16:uniqueId val="{00000008-C29A-4D7C-A00C-27A3C543C1AD}"/>
              </c:ext>
            </c:extLst>
          </c:dPt>
          <c:dPt>
            <c:idx val="33"/>
            <c:marker>
              <c:symbol val="none"/>
            </c:marker>
            <c:bubble3D val="0"/>
            <c:spPr>
              <a:ln w="28575" cap="rnd">
                <a:solidFill>
                  <a:schemeClr val="accent4">
                    <a:lumMod val="75000"/>
                    <a:lumOff val="25000"/>
                  </a:schemeClr>
                </a:solidFill>
                <a:prstDash val="sysDash"/>
                <a:round/>
              </a:ln>
              <a:effectLst/>
            </c:spPr>
            <c:extLst>
              <c:ext xmlns:c16="http://schemas.microsoft.com/office/drawing/2014/chart" uri="{C3380CC4-5D6E-409C-BE32-E72D297353CC}">
                <c16:uniqueId val="{0000000A-C29A-4D7C-A00C-27A3C543C1AD}"/>
              </c:ext>
            </c:extLst>
          </c:dPt>
          <c:cat>
            <c:strRef>
              <c:f>'GFCF at constant prices, Constr'!$A$34:$A$67</c:f>
              <c:strCache>
                <c:ptCount val="34"/>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2024F</c:v>
                </c:pt>
                <c:pt idx="33">
                  <c:v>2025F</c:v>
                </c:pt>
              </c:strCache>
              <c:extLst/>
            </c:strRef>
          </c:cat>
          <c:val>
            <c:numRef>
              <c:f>'GFCF at constant prices, Constr'!$G$34:$G$67</c:f>
              <c:numCache>
                <c:formatCode>#,##0.0</c:formatCode>
                <c:ptCount val="34"/>
                <c:pt idx="0">
                  <c:v>314.7</c:v>
                </c:pt>
                <c:pt idx="1">
                  <c:v>293</c:v>
                </c:pt>
                <c:pt idx="2">
                  <c:v>286.09999999999997</c:v>
                </c:pt>
                <c:pt idx="3">
                  <c:v>299.60000000000002</c:v>
                </c:pt>
                <c:pt idx="4">
                  <c:v>303.2</c:v>
                </c:pt>
                <c:pt idx="5">
                  <c:v>307.10000000000002</c:v>
                </c:pt>
                <c:pt idx="6">
                  <c:v>321.59999999999997</c:v>
                </c:pt>
                <c:pt idx="7">
                  <c:v>339.3</c:v>
                </c:pt>
                <c:pt idx="8">
                  <c:v>359.6</c:v>
                </c:pt>
                <c:pt idx="9">
                  <c:v>376.00000000000006</c:v>
                </c:pt>
                <c:pt idx="10">
                  <c:v>391.6</c:v>
                </c:pt>
                <c:pt idx="11">
                  <c:v>407.09999999999997</c:v>
                </c:pt>
                <c:pt idx="12">
                  <c:v>419.79999999999995</c:v>
                </c:pt>
                <c:pt idx="13">
                  <c:v>426.2</c:v>
                </c:pt>
                <c:pt idx="14">
                  <c:v>443</c:v>
                </c:pt>
                <c:pt idx="15">
                  <c:v>449.5</c:v>
                </c:pt>
                <c:pt idx="16">
                  <c:v>426.49999999999994</c:v>
                </c:pt>
                <c:pt idx="17">
                  <c:v>375.20000000000005</c:v>
                </c:pt>
                <c:pt idx="18">
                  <c:v>344.30000000000007</c:v>
                </c:pt>
                <c:pt idx="19">
                  <c:v>317.90000000000003</c:v>
                </c:pt>
                <c:pt idx="20">
                  <c:v>281</c:v>
                </c:pt>
                <c:pt idx="21">
                  <c:v>256.89999999999998</c:v>
                </c:pt>
                <c:pt idx="22">
                  <c:v>246.7</c:v>
                </c:pt>
                <c:pt idx="23">
                  <c:v>246.4</c:v>
                </c:pt>
                <c:pt idx="24">
                  <c:v>248.79999999999998</c:v>
                </c:pt>
                <c:pt idx="25">
                  <c:v>258.7</c:v>
                </c:pt>
                <c:pt idx="26">
                  <c:v>270.7</c:v>
                </c:pt>
                <c:pt idx="27">
                  <c:v>282.10000000000002</c:v>
                </c:pt>
                <c:pt idx="28">
                  <c:v>262.39999999999998</c:v>
                </c:pt>
                <c:pt idx="29">
                  <c:v>304</c:v>
                </c:pt>
                <c:pt idx="30">
                  <c:v>327.70000000000005</c:v>
                </c:pt>
                <c:pt idx="31">
                  <c:v>326.5</c:v>
                </c:pt>
                <c:pt idx="32">
                  <c:v>325.7</c:v>
                </c:pt>
                <c:pt idx="33">
                  <c:v>331.8</c:v>
                </c:pt>
              </c:numCache>
              <c:extLst/>
            </c:numRef>
          </c:val>
          <c:smooth val="0"/>
          <c:extLst>
            <c:ext xmlns:c16="http://schemas.microsoft.com/office/drawing/2014/chart" uri="{C3380CC4-5D6E-409C-BE32-E72D297353CC}">
              <c16:uniqueId val="{0000000B-C29A-4D7C-A00C-27A3C543C1AD}"/>
            </c:ext>
          </c:extLst>
        </c:ser>
        <c:dLbls>
          <c:showLegendKey val="0"/>
          <c:showVal val="0"/>
          <c:showCatName val="0"/>
          <c:showSerName val="0"/>
          <c:showPercent val="0"/>
          <c:showBubbleSize val="0"/>
        </c:dLbls>
        <c:smooth val="0"/>
        <c:axId val="1265494640"/>
        <c:axId val="1085042784"/>
        <c:extLst>
          <c:ext xmlns:c15="http://schemas.microsoft.com/office/drawing/2012/chart" uri="{02D57815-91ED-43cb-92C2-25804820EDAC}">
            <c15:filteredLineSeries>
              <c15:ser>
                <c:idx val="1"/>
                <c:order val="1"/>
                <c:tx>
                  <c:strRef>
                    <c:extLst>
                      <c:ext uri="{02D57815-91ED-43cb-92C2-25804820EDAC}">
                        <c15:formulaRef>
                          <c15:sqref>'GFCF at constant prices, Constr'!$C$1</c15:sqref>
                        </c15:formulaRef>
                      </c:ext>
                    </c:extLst>
                    <c:strCache>
                      <c:ptCount val="1"/>
                      <c:pt idx="0">
                        <c:v>Greece</c:v>
                      </c:pt>
                    </c:strCache>
                  </c:strRef>
                </c:tx>
                <c:spPr>
                  <a:ln w="28575" cap="rnd">
                    <a:solidFill>
                      <a:schemeClr val="accent2"/>
                    </a:solidFill>
                    <a:round/>
                  </a:ln>
                  <a:effectLst/>
                </c:spPr>
                <c:marker>
                  <c:symbol val="none"/>
                </c:marker>
                <c:cat>
                  <c:strRef>
                    <c:extLst>
                      <c:ext uri="{02D57815-91ED-43cb-92C2-25804820EDAC}">
                        <c15:formulaRef>
                          <c15:sqref>'GFCF at constant prices, Constr'!$A$34:$A$67</c15:sqref>
                        </c15:formulaRef>
                      </c:ext>
                    </c:extLst>
                    <c:strCache>
                      <c:ptCount val="34"/>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2024F</c:v>
                      </c:pt>
                      <c:pt idx="33">
                        <c:v>2025F</c:v>
                      </c:pt>
                    </c:strCache>
                  </c:strRef>
                </c:cat>
                <c:val>
                  <c:numRef>
                    <c:extLst>
                      <c:ext uri="{02D57815-91ED-43cb-92C2-25804820EDAC}">
                        <c15:formulaRef>
                          <c15:sqref>'GFCF at constant prices, Constr'!$C$34:$C$67</c15:sqref>
                        </c15:formulaRef>
                      </c:ext>
                    </c:extLst>
                    <c:numCache>
                      <c:formatCode>#,##0.0</c:formatCode>
                      <c:ptCount val="34"/>
                      <c:pt idx="0">
                        <c:v>21.2</c:v>
                      </c:pt>
                      <c:pt idx="1">
                        <c:v>20</c:v>
                      </c:pt>
                      <c:pt idx="2">
                        <c:v>19.100000000000001</c:v>
                      </c:pt>
                      <c:pt idx="3">
                        <c:v>19.399999999999999</c:v>
                      </c:pt>
                      <c:pt idx="4">
                        <c:v>20.399999999999999</c:v>
                      </c:pt>
                      <c:pt idx="5">
                        <c:v>20.100000000000001</c:v>
                      </c:pt>
                      <c:pt idx="6">
                        <c:v>23.6</c:v>
                      </c:pt>
                      <c:pt idx="7">
                        <c:v>24.5</c:v>
                      </c:pt>
                      <c:pt idx="8">
                        <c:v>25.2</c:v>
                      </c:pt>
                      <c:pt idx="9">
                        <c:v>25.8</c:v>
                      </c:pt>
                      <c:pt idx="10">
                        <c:v>24.3</c:v>
                      </c:pt>
                      <c:pt idx="11">
                        <c:v>28.7</c:v>
                      </c:pt>
                      <c:pt idx="12">
                        <c:v>31.3</c:v>
                      </c:pt>
                      <c:pt idx="13">
                        <c:v>26.7</c:v>
                      </c:pt>
                      <c:pt idx="14">
                        <c:v>30.9</c:v>
                      </c:pt>
                      <c:pt idx="15">
                        <c:v>33.5</c:v>
                      </c:pt>
                      <c:pt idx="16">
                        <c:v>29.4</c:v>
                      </c:pt>
                      <c:pt idx="17">
                        <c:v>26.4</c:v>
                      </c:pt>
                      <c:pt idx="18">
                        <c:v>20</c:v>
                      </c:pt>
                      <c:pt idx="19">
                        <c:v>15.7</c:v>
                      </c:pt>
                      <c:pt idx="20">
                        <c:v>12.3</c:v>
                      </c:pt>
                      <c:pt idx="21">
                        <c:v>10.9</c:v>
                      </c:pt>
                      <c:pt idx="22">
                        <c:v>8.4</c:v>
                      </c:pt>
                      <c:pt idx="23">
                        <c:v>7.9</c:v>
                      </c:pt>
                      <c:pt idx="24">
                        <c:v>9.1</c:v>
                      </c:pt>
                      <c:pt idx="25">
                        <c:v>8.8000000000000007</c:v>
                      </c:pt>
                      <c:pt idx="26">
                        <c:v>7.8000000000000016</c:v>
                      </c:pt>
                      <c:pt idx="27">
                        <c:v>6.7</c:v>
                      </c:pt>
                      <c:pt idx="28">
                        <c:v>6.9</c:v>
                      </c:pt>
                      <c:pt idx="29">
                        <c:v>8</c:v>
                      </c:pt>
                      <c:pt idx="30">
                        <c:v>9.4</c:v>
                      </c:pt>
                      <c:pt idx="31">
                        <c:v>10.5</c:v>
                      </c:pt>
                      <c:pt idx="32">
                        <c:v>11.1</c:v>
                      </c:pt>
                      <c:pt idx="33">
                        <c:v>11.8</c:v>
                      </c:pt>
                    </c:numCache>
                  </c:numRef>
                </c:val>
                <c:smooth val="0"/>
                <c:extLst>
                  <c:ext xmlns:c16="http://schemas.microsoft.com/office/drawing/2014/chart" uri="{C3380CC4-5D6E-409C-BE32-E72D297353CC}">
                    <c16:uniqueId val="{0000000C-C29A-4D7C-A00C-27A3C543C1A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'GFCF at constant prices, Constr'!$D$1</c15:sqref>
                        </c15:formulaRef>
                      </c:ext>
                    </c:extLst>
                    <c:strCache>
                      <c:ptCount val="1"/>
                      <c:pt idx="0">
                        <c:v>Spain</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'GFCF at constant prices, Constr'!$A$34:$A$67</c15:sqref>
                        </c15:formulaRef>
                      </c:ext>
                    </c:extLst>
                    <c:strCache>
                      <c:ptCount val="34"/>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2024F</c:v>
                      </c:pt>
                      <c:pt idx="33">
                        <c:v>2025F</c:v>
                      </c:pt>
                    </c:strCache>
                  </c:strRef>
                </c:cat>
                <c:val>
                  <c:numRef>
                    <c:extLst xmlns:c15="http://schemas.microsoft.com/office/drawing/2012/chart">
                      <c:ext xmlns:c15="http://schemas.microsoft.com/office/drawing/2012/chart" uri="{02D57815-91ED-43cb-92C2-25804820EDAC}">
                        <c15:formulaRef>
                          <c15:sqref>'GFCF at constant prices, Constr'!$D$34:$D$67</c15:sqref>
                        </c15:formulaRef>
                      </c:ext>
                    </c:extLst>
                    <c:numCache>
                      <c:formatCode>#,##0.0</c:formatCode>
                      <c:ptCount val="34"/>
                      <c:pt idx="0">
                        <c:v>92.600000000000009</c:v>
                      </c:pt>
                      <c:pt idx="1">
                        <c:v>86.800000000000011</c:v>
                      </c:pt>
                      <c:pt idx="2">
                        <c:v>88.5</c:v>
                      </c:pt>
                      <c:pt idx="3">
                        <c:v>94.2</c:v>
                      </c:pt>
                      <c:pt idx="4">
                        <c:v>93.2</c:v>
                      </c:pt>
                      <c:pt idx="5">
                        <c:v>95.7</c:v>
                      </c:pt>
                      <c:pt idx="6">
                        <c:v>104.3</c:v>
                      </c:pt>
                      <c:pt idx="7">
                        <c:v>114.5</c:v>
                      </c:pt>
                      <c:pt idx="8">
                        <c:v>122.7</c:v>
                      </c:pt>
                      <c:pt idx="9">
                        <c:v>130.6</c:v>
                      </c:pt>
                      <c:pt idx="10">
                        <c:v>138.69999999999999</c:v>
                      </c:pt>
                      <c:pt idx="11">
                        <c:v>148</c:v>
                      </c:pt>
                      <c:pt idx="12">
                        <c:v>154.4</c:v>
                      </c:pt>
                      <c:pt idx="13">
                        <c:v>164</c:v>
                      </c:pt>
                      <c:pt idx="14">
                        <c:v>174.6</c:v>
                      </c:pt>
                      <c:pt idx="15">
                        <c:v>177.6</c:v>
                      </c:pt>
                      <c:pt idx="16">
                        <c:v>167.2</c:v>
                      </c:pt>
                      <c:pt idx="17">
                        <c:v>139.9</c:v>
                      </c:pt>
                      <c:pt idx="18">
                        <c:v>124.3</c:v>
                      </c:pt>
                      <c:pt idx="19">
                        <c:v>108.9</c:v>
                      </c:pt>
                      <c:pt idx="20">
                        <c:v>97.600000000000009</c:v>
                      </c:pt>
                      <c:pt idx="21">
                        <c:v>89.600000000000009</c:v>
                      </c:pt>
                      <c:pt idx="22">
                        <c:v>92.2</c:v>
                      </c:pt>
                      <c:pt idx="23">
                        <c:v>93.600000000000009</c:v>
                      </c:pt>
                      <c:pt idx="24">
                        <c:v>95</c:v>
                      </c:pt>
                      <c:pt idx="25">
                        <c:v>101.5</c:v>
                      </c:pt>
                      <c:pt idx="26">
                        <c:v>111.1</c:v>
                      </c:pt>
                      <c:pt idx="27">
                        <c:v>119.1</c:v>
                      </c:pt>
                      <c:pt idx="28">
                        <c:v>108.1</c:v>
                      </c:pt>
                      <c:pt idx="29">
                        <c:v>108.6</c:v>
                      </c:pt>
                      <c:pt idx="30">
                        <c:v>111.4</c:v>
                      </c:pt>
                      <c:pt idx="31">
                        <c:v>115</c:v>
                      </c:pt>
                      <c:pt idx="32">
                        <c:v>117.7</c:v>
                      </c:pt>
                      <c:pt idx="33">
                        <c:v>121.2</c:v>
                      </c:pt>
                    </c:numCache>
                  </c:numRef>
                </c:val>
                <c:smooth val="0"/>
                <c:extLst xmlns:c15="http://schemas.microsoft.com/office/drawing/2012/chart">
                  <c:ext xmlns:c16="http://schemas.microsoft.com/office/drawing/2014/chart" uri="{C3380CC4-5D6E-409C-BE32-E72D297353CC}">
                    <c16:uniqueId val="{0000000D-C29A-4D7C-A00C-27A3C543C1A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'GFCF at constant prices, Constr'!$E$1</c15:sqref>
                        </c15:formulaRef>
                      </c:ext>
                    </c:extLst>
                    <c:strCache>
                      <c:ptCount val="1"/>
                      <c:pt idx="0">
                        <c:v>Italy</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'GFCF at constant prices, Constr'!$A$34:$A$67</c15:sqref>
                        </c15:formulaRef>
                      </c:ext>
                    </c:extLst>
                    <c:strCache>
                      <c:ptCount val="34"/>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2024F</c:v>
                      </c:pt>
                      <c:pt idx="33">
                        <c:v>2025F</c:v>
                      </c:pt>
                    </c:strCache>
                  </c:strRef>
                </c:cat>
                <c:val>
                  <c:numRef>
                    <c:extLst xmlns:c15="http://schemas.microsoft.com/office/drawing/2012/chart">
                      <c:ext xmlns:c15="http://schemas.microsoft.com/office/drawing/2012/chart" uri="{02D57815-91ED-43cb-92C2-25804820EDAC}">
                        <c15:formulaRef>
                          <c15:sqref>'GFCF at constant prices, Constr'!$E$34:$E$67</c15:sqref>
                        </c15:formulaRef>
                      </c:ext>
                    </c:extLst>
                    <c:numCache>
                      <c:formatCode>#,##0.0</c:formatCode>
                      <c:ptCount val="34"/>
                      <c:pt idx="0">
                        <c:v>178.5</c:v>
                      </c:pt>
                      <c:pt idx="1">
                        <c:v>166.1</c:v>
                      </c:pt>
                      <c:pt idx="2">
                        <c:v>158.19999999999999</c:v>
                      </c:pt>
                      <c:pt idx="3">
                        <c:v>164.4</c:v>
                      </c:pt>
                      <c:pt idx="4">
                        <c:v>167.1</c:v>
                      </c:pt>
                      <c:pt idx="5">
                        <c:v>165.9</c:v>
                      </c:pt>
                      <c:pt idx="6">
                        <c:v>166</c:v>
                      </c:pt>
                      <c:pt idx="7">
                        <c:v>171.3</c:v>
                      </c:pt>
                      <c:pt idx="8">
                        <c:v>181.6</c:v>
                      </c:pt>
                      <c:pt idx="9">
                        <c:v>188.8</c:v>
                      </c:pt>
                      <c:pt idx="10">
                        <c:v>198.6</c:v>
                      </c:pt>
                      <c:pt idx="11">
                        <c:v>203.1</c:v>
                      </c:pt>
                      <c:pt idx="12">
                        <c:v>207.2</c:v>
                      </c:pt>
                      <c:pt idx="13">
                        <c:v>209</c:v>
                      </c:pt>
                      <c:pt idx="14">
                        <c:v>212.1</c:v>
                      </c:pt>
                      <c:pt idx="15">
                        <c:v>213.1</c:v>
                      </c:pt>
                      <c:pt idx="16">
                        <c:v>205.7</c:v>
                      </c:pt>
                      <c:pt idx="17">
                        <c:v>186.4</c:v>
                      </c:pt>
                      <c:pt idx="18">
                        <c:v>178.4</c:v>
                      </c:pt>
                      <c:pt idx="19">
                        <c:v>174</c:v>
                      </c:pt>
                      <c:pt idx="20">
                        <c:v>155.69999999999999</c:v>
                      </c:pt>
                      <c:pt idx="21">
                        <c:v>142.69999999999999</c:v>
                      </c:pt>
                      <c:pt idx="22">
                        <c:v>132.9</c:v>
                      </c:pt>
                      <c:pt idx="23">
                        <c:v>131</c:v>
                      </c:pt>
                      <c:pt idx="24">
                        <c:v>131</c:v>
                      </c:pt>
                      <c:pt idx="25">
                        <c:v>133</c:v>
                      </c:pt>
                      <c:pt idx="26">
                        <c:v>135.69999999999999</c:v>
                      </c:pt>
                      <c:pt idx="27">
                        <c:v>139</c:v>
                      </c:pt>
                      <c:pt idx="28">
                        <c:v>130</c:v>
                      </c:pt>
                      <c:pt idx="29">
                        <c:v>168.6</c:v>
                      </c:pt>
                      <c:pt idx="30">
                        <c:v>187.9</c:v>
                      </c:pt>
                      <c:pt idx="31">
                        <c:v>181.9</c:v>
                      </c:pt>
                      <c:pt idx="32">
                        <c:v>177.2</c:v>
                      </c:pt>
                      <c:pt idx="33">
                        <c:v>178.5</c:v>
                      </c:pt>
                    </c:numCache>
                  </c:numRef>
                </c:val>
                <c:smooth val="0"/>
                <c:extLst xmlns:c15="http://schemas.microsoft.com/office/drawing/2012/chart">
                  <c:ext xmlns:c16="http://schemas.microsoft.com/office/drawing/2014/chart" uri="{C3380CC4-5D6E-409C-BE32-E72D297353CC}">
                    <c16:uniqueId val="{0000000E-C29A-4D7C-A00C-27A3C543C1A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'GFCF at constant prices, Constr'!$F$1</c15:sqref>
                        </c15:formulaRef>
                      </c:ext>
                    </c:extLst>
                    <c:strCache>
                      <c:ptCount val="1"/>
                      <c:pt idx="0">
                        <c:v>Portugal</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'GFCF at constant prices, Constr'!$A$34:$A$67</c15:sqref>
                        </c15:formulaRef>
                      </c:ext>
                    </c:extLst>
                    <c:strCache>
                      <c:ptCount val="34"/>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2024F</c:v>
                      </c:pt>
                      <c:pt idx="33">
                        <c:v>2025F</c:v>
                      </c:pt>
                    </c:strCache>
                  </c:strRef>
                </c:cat>
                <c:val>
                  <c:numRef>
                    <c:extLst xmlns:c15="http://schemas.microsoft.com/office/drawing/2012/chart">
                      <c:ext xmlns:c15="http://schemas.microsoft.com/office/drawing/2012/chart" uri="{02D57815-91ED-43cb-92C2-25804820EDAC}">
                        <c15:formulaRef>
                          <c15:sqref>'GFCF at constant prices, Constr'!$F$34:$F$67</c15:sqref>
                        </c15:formulaRef>
                      </c:ext>
                    </c:extLst>
                    <c:numCache>
                      <c:formatCode>#,##0.0</c:formatCode>
                      <c:ptCount val="34"/>
                      <c:pt idx="0">
                        <c:v>22.4</c:v>
                      </c:pt>
                      <c:pt idx="1">
                        <c:v>20.100000000000001</c:v>
                      </c:pt>
                      <c:pt idx="2">
                        <c:v>20.3</c:v>
                      </c:pt>
                      <c:pt idx="3">
                        <c:v>21.6</c:v>
                      </c:pt>
                      <c:pt idx="4">
                        <c:v>22.5</c:v>
                      </c:pt>
                      <c:pt idx="5">
                        <c:v>25.4</c:v>
                      </c:pt>
                      <c:pt idx="6">
                        <c:v>27.7</c:v>
                      </c:pt>
                      <c:pt idx="7">
                        <c:v>29</c:v>
                      </c:pt>
                      <c:pt idx="8">
                        <c:v>30.1</c:v>
                      </c:pt>
                      <c:pt idx="9">
                        <c:v>30.8</c:v>
                      </c:pt>
                      <c:pt idx="10">
                        <c:v>30</c:v>
                      </c:pt>
                      <c:pt idx="11">
                        <c:v>27.3</c:v>
                      </c:pt>
                      <c:pt idx="12">
                        <c:v>26.9</c:v>
                      </c:pt>
                      <c:pt idx="13">
                        <c:v>26.5</c:v>
                      </c:pt>
                      <c:pt idx="14">
                        <c:v>25.4</c:v>
                      </c:pt>
                      <c:pt idx="15">
                        <c:v>25.3</c:v>
                      </c:pt>
                      <c:pt idx="16">
                        <c:v>24.2</c:v>
                      </c:pt>
                      <c:pt idx="17">
                        <c:v>22.5</c:v>
                      </c:pt>
                      <c:pt idx="18">
                        <c:v>21.6</c:v>
                      </c:pt>
                      <c:pt idx="19">
                        <c:v>19.3</c:v>
                      </c:pt>
                      <c:pt idx="20">
                        <c:v>15.4</c:v>
                      </c:pt>
                      <c:pt idx="21">
                        <c:v>13.7</c:v>
                      </c:pt>
                      <c:pt idx="22">
                        <c:v>13.2</c:v>
                      </c:pt>
                      <c:pt idx="23">
                        <c:v>13.9</c:v>
                      </c:pt>
                      <c:pt idx="24">
                        <c:v>13.7</c:v>
                      </c:pt>
                      <c:pt idx="25">
                        <c:v>15.4</c:v>
                      </c:pt>
                      <c:pt idx="26">
                        <c:v>16.100000000000001</c:v>
                      </c:pt>
                      <c:pt idx="27">
                        <c:v>17.3</c:v>
                      </c:pt>
                      <c:pt idx="28">
                        <c:v>17.399999999999999</c:v>
                      </c:pt>
                      <c:pt idx="29">
                        <c:v>18.8</c:v>
                      </c:pt>
                      <c:pt idx="30">
                        <c:v>19</c:v>
                      </c:pt>
                      <c:pt idx="31">
                        <c:v>19.100000000000001</c:v>
                      </c:pt>
                      <c:pt idx="32">
                        <c:v>19.7</c:v>
                      </c:pt>
                      <c:pt idx="33">
                        <c:v>20.3</c:v>
                      </c:pt>
                    </c:numCache>
                  </c:numRef>
                </c:val>
                <c:smooth val="0"/>
                <c:extLst xmlns:c15="http://schemas.microsoft.com/office/drawing/2012/chart">
                  <c:ext xmlns:c16="http://schemas.microsoft.com/office/drawing/2014/chart" uri="{C3380CC4-5D6E-409C-BE32-E72D297353CC}">
                    <c16:uniqueId val="{0000000F-C29A-4D7C-A00C-27A3C543C1AD}"/>
                  </c:ext>
                </c:extLst>
              </c15:ser>
            </c15:filteredLineSeries>
          </c:ext>
        </c:extLst>
      </c:lineChart>
      <c:catAx>
        <c:axId val="126549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085042784"/>
        <c:crosses val="autoZero"/>
        <c:auto val="1"/>
        <c:lblAlgn val="ctr"/>
        <c:lblOffset val="100"/>
        <c:noMultiLvlLbl val="0"/>
      </c:catAx>
      <c:valAx>
        <c:axId val="10850427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26549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b="0" i="0" u="none" strike="noStrike" kern="1200" spc="0" baseline="0">
                <a:solidFill>
                  <a:sysClr val="windowText" lastClr="000000">
                    <a:lumMod val="65000"/>
                    <a:lumOff val="35000"/>
                  </a:sysClr>
                </a:solidFill>
              </a:rPr>
              <a:t>Real </a:t>
            </a:r>
            <a:r>
              <a:rPr lang="en-BE" sz="1100" b="0" i="0" u="none" strike="noStrike" kern="1200" spc="0" baseline="0">
                <a:solidFill>
                  <a:sysClr val="windowText" lastClr="000000">
                    <a:lumMod val="65000"/>
                    <a:lumOff val="35000"/>
                  </a:sysClr>
                </a:solidFill>
              </a:rPr>
              <a:t>loans </a:t>
            </a:r>
            <a:r>
              <a:rPr lang="en-GB" sz="1100" b="0" i="0" u="none" strike="noStrike" kern="1200" spc="0" baseline="0">
                <a:solidFill>
                  <a:sysClr val="windowText" lastClr="000000">
                    <a:lumMod val="65000"/>
                    <a:lumOff val="35000"/>
                  </a:sysClr>
                </a:solidFill>
              </a:rPr>
              <a:t>to</a:t>
            </a:r>
            <a:r>
              <a:rPr lang="en-BE" sz="1100" b="0" i="0" u="none" strike="noStrike" kern="1200" spc="0" baseline="0">
                <a:solidFill>
                  <a:sysClr val="windowText" lastClr="000000">
                    <a:lumMod val="65000"/>
                    <a:lumOff val="35000"/>
                  </a:sysClr>
                </a:solidFill>
              </a:rPr>
              <a:t> </a:t>
            </a:r>
            <a:r>
              <a:rPr lang="en-GB" sz="1100" b="0" i="0" u="none" strike="noStrike" kern="1200" spc="0" baseline="0">
                <a:solidFill>
                  <a:sysClr val="windowText" lastClr="000000">
                    <a:lumMod val="65000"/>
                    <a:lumOff val="35000"/>
                  </a:sysClr>
                </a:solidFill>
              </a:rPr>
              <a:t>NFC</a:t>
            </a:r>
            <a:endParaRPr lang="en-BE"/>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5"/>
          <c:order val="5"/>
          <c:tx>
            <c:strRef>
              <c:f>'[Debt securities and loans of NFC.xlsx]bandpass filter'!$G$1</c:f>
              <c:strCache>
                <c:ptCount val="1"/>
                <c:pt idx="0">
                  <c:v>Southern countries </c:v>
                </c:pt>
              </c:strCache>
            </c:strRef>
          </c:tx>
          <c:spPr>
            <a:ln w="28575" cap="rnd">
              <a:solidFill>
                <a:schemeClr val="accent4">
                  <a:lumMod val="75000"/>
                  <a:lumOff val="25000"/>
                </a:schemeClr>
              </a:solidFill>
              <a:round/>
            </a:ln>
            <a:effectLst/>
          </c:spPr>
          <c:marker>
            <c:symbol val="none"/>
          </c:marker>
          <c:cat>
            <c:strRef>
              <c:f>'[Debt securities and loans of NFC.xlsx]bandpass filter'!$A$2:$A$99</c:f>
              <c:strCache>
                <c:ptCount val="98"/>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pt idx="73">
                  <c:v>2017Q2</c:v>
                </c:pt>
                <c:pt idx="74">
                  <c:v>2017Q3</c:v>
                </c:pt>
                <c:pt idx="75">
                  <c:v>2017Q4</c:v>
                </c:pt>
                <c:pt idx="76">
                  <c:v>2018Q1</c:v>
                </c:pt>
                <c:pt idx="77">
                  <c:v>2018Q2</c:v>
                </c:pt>
                <c:pt idx="78">
                  <c:v>2018Q3</c:v>
                </c:pt>
                <c:pt idx="79">
                  <c:v>2018Q4</c:v>
                </c:pt>
                <c:pt idx="80">
                  <c:v>2019Q1</c:v>
                </c:pt>
                <c:pt idx="81">
                  <c:v>2019Q2</c:v>
                </c:pt>
                <c:pt idx="82">
                  <c:v>2019Q3</c:v>
                </c:pt>
                <c:pt idx="83">
                  <c:v>2019Q4</c:v>
                </c:pt>
                <c:pt idx="84">
                  <c:v>2020Q1</c:v>
                </c:pt>
                <c:pt idx="85">
                  <c:v>2020Q2</c:v>
                </c:pt>
                <c:pt idx="86">
                  <c:v>2020Q3</c:v>
                </c:pt>
                <c:pt idx="87">
                  <c:v>2020Q4</c:v>
                </c:pt>
                <c:pt idx="88">
                  <c:v>2021Q1</c:v>
                </c:pt>
                <c:pt idx="89">
                  <c:v>2021Q2</c:v>
                </c:pt>
                <c:pt idx="90">
                  <c:v>2021Q3</c:v>
                </c:pt>
                <c:pt idx="91">
                  <c:v>2021Q4</c:v>
                </c:pt>
                <c:pt idx="92">
                  <c:v>2022Q1</c:v>
                </c:pt>
                <c:pt idx="93">
                  <c:v>2022Q2</c:v>
                </c:pt>
                <c:pt idx="94">
                  <c:v>2022Q3</c:v>
                </c:pt>
                <c:pt idx="95">
                  <c:v>2022Q4</c:v>
                </c:pt>
                <c:pt idx="96">
                  <c:v>2023Q1</c:v>
                </c:pt>
                <c:pt idx="97">
                  <c:v>2023Q2</c:v>
                </c:pt>
              </c:strCache>
            </c:strRef>
          </c:cat>
          <c:val>
            <c:numRef>
              <c:f>'[Debt securities and loans of NFC.xlsx]bandpass filter'!$G$2:$G$99</c:f>
              <c:numCache>
                <c:formatCode>General</c:formatCode>
                <c:ptCount val="98"/>
                <c:pt idx="0">
                  <c:v>-0.22294016310219558</c:v>
                </c:pt>
                <c:pt idx="1">
                  <c:v>-0.20743113768655791</c:v>
                </c:pt>
                <c:pt idx="2">
                  <c:v>-0.18933899251197842</c:v>
                </c:pt>
                <c:pt idx="3">
                  <c:v>-0.16929067894276634</c:v>
                </c:pt>
                <c:pt idx="4">
                  <c:v>-0.14794693754969226</c:v>
                </c:pt>
                <c:pt idx="5">
                  <c:v>-0.12598023417156115</c:v>
                </c:pt>
                <c:pt idx="6">
                  <c:v>-0.1040524478573663</c:v>
                </c:pt>
                <c:pt idx="7">
                  <c:v>-8.279307248000381E-2</c:v>
                </c:pt>
                <c:pt idx="8">
                  <c:v>-6.2778677510595349E-2</c:v>
                </c:pt>
                <c:pt idx="9">
                  <c:v>-4.4514330945931491E-2</c:v>
                </c:pt>
                <c:pt idx="10">
                  <c:v>-2.8417620134236408E-2</c:v>
                </c:pt>
                <c:pt idx="11">
                  <c:v>-1.4805816582361291E-2</c:v>
                </c:pt>
                <c:pt idx="12">
                  <c:v>-3.8866218944934999E-3</c:v>
                </c:pt>
                <c:pt idx="13">
                  <c:v>4.2471923732359043E-3</c:v>
                </c:pt>
                <c:pt idx="14">
                  <c:v>9.6190735620469911E-3</c:v>
                </c:pt>
                <c:pt idx="15">
                  <c:v>1.2365869736447405E-2</c:v>
                </c:pt>
                <c:pt idx="16">
                  <c:v>1.2731011648067336E-2</c:v>
                </c:pt>
                <c:pt idx="17">
                  <c:v>1.1053941069647591E-2</c:v>
                </c:pt>
                <c:pt idx="18">
                  <c:v>7.7561620728154763E-3</c:v>
                </c:pt>
                <c:pt idx="19">
                  <c:v>3.3244088430793226E-3</c:v>
                </c:pt>
                <c:pt idx="20">
                  <c:v>-1.708476784662568E-3</c:v>
                </c:pt>
                <c:pt idx="21">
                  <c:v>-6.7842862029780099E-3</c:v>
                </c:pt>
                <c:pt idx="22">
                  <c:v>-1.1341076398018341E-2</c:v>
                </c:pt>
                <c:pt idx="23">
                  <c:v>-1.4834937324182553E-2</c:v>
                </c:pt>
                <c:pt idx="24">
                  <c:v>-1.6761134703871423E-2</c:v>
                </c:pt>
                <c:pt idx="25">
                  <c:v>-1.6673892032014949E-2</c:v>
                </c:pt>
                <c:pt idx="26">
                  <c:v>-1.4204124464022798E-2</c:v>
                </c:pt>
                <c:pt idx="27">
                  <c:v>-9.0745098679855044E-3</c:v>
                </c:pt>
                <c:pt idx="28">
                  <c:v>-1.1113759629087991E-3</c:v>
                </c:pt>
                <c:pt idx="29">
                  <c:v>9.7470062507549957E-3</c:v>
                </c:pt>
                <c:pt idx="30">
                  <c:v>2.3446007633587736E-2</c:v>
                </c:pt>
                <c:pt idx="31">
                  <c:v>3.9814255371186824E-2</c:v>
                </c:pt>
                <c:pt idx="32">
                  <c:v>5.8567288951883227E-2</c:v>
                </c:pt>
                <c:pt idx="33">
                  <c:v>7.9315131723680404E-2</c:v>
                </c:pt>
                <c:pt idx="34">
                  <c:v>0.10157351921267142</c:v>
                </c:pt>
                <c:pt idx="35">
                  <c:v>0.12477840233190299</c:v>
                </c:pt>
                <c:pt idx="36">
                  <c:v>0.1483032345836445</c:v>
                </c:pt>
                <c:pt idx="37">
                  <c:v>0.17147846102021611</c:v>
                </c:pt>
                <c:pt idx="38">
                  <c:v>0.19361255607904479</c:v>
                </c:pt>
                <c:pt idx="39">
                  <c:v>0.2140139096845203</c:v>
                </c:pt>
                <c:pt idx="40">
                  <c:v>0.2320128376178105</c:v>
                </c:pt>
                <c:pt idx="41">
                  <c:v>0.24698299362821152</c:v>
                </c:pt>
                <c:pt idx="42">
                  <c:v>0.25836148674632714</c:v>
                </c:pt>
                <c:pt idx="43">
                  <c:v>0.2656670565534307</c:v>
                </c:pt>
                <c:pt idx="44">
                  <c:v>0.26851572975336713</c:v>
                </c:pt>
                <c:pt idx="45">
                  <c:v>0.26663347055356562</c:v>
                </c:pt>
                <c:pt idx="46">
                  <c:v>0.25986544174976639</c:v>
                </c:pt>
                <c:pt idx="47">
                  <c:v>0.2481816092006584</c:v>
                </c:pt>
                <c:pt idx="48">
                  <c:v>0.2316785454117459</c:v>
                </c:pt>
                <c:pt idx="49">
                  <c:v>0.21057741387531059</c:v>
                </c:pt>
                <c:pt idx="50">
                  <c:v>0.18521824026265699</c:v>
                </c:pt>
                <c:pt idx="51">
                  <c:v>0.15605069529394899</c:v>
                </c:pt>
                <c:pt idx="52">
                  <c:v>0.12362172315789985</c:v>
                </c:pt>
                <c:pt idx="53">
                  <c:v>8.8560445172870567E-2</c:v>
                </c:pt>
                <c:pt idx="54">
                  <c:v>5.1560847962223953E-2</c:v>
                </c:pt>
                <c:pt idx="55">
                  <c:v>1.3362826381729399E-2</c:v>
                </c:pt>
                <c:pt idx="56">
                  <c:v>-2.5267807888743422E-2</c:v>
                </c:pt>
                <c:pt idx="57">
                  <c:v>-6.3559721717952475E-2</c:v>
                </c:pt>
                <c:pt idx="58">
                  <c:v>-0.10075623140533696</c:v>
                </c:pt>
                <c:pt idx="59">
                  <c:v>-0.13613464331374181</c:v>
                </c:pt>
                <c:pt idx="60">
                  <c:v>-0.16902420066151139</c:v>
                </c:pt>
                <c:pt idx="61">
                  <c:v>-0.19882213256042691</c:v>
                </c:pt>
                <c:pt idx="62">
                  <c:v>-0.2250073760496423</c:v>
                </c:pt>
                <c:pt idx="63">
                  <c:v>-0.2471516285417962</c:v>
                </c:pt>
                <c:pt idx="64">
                  <c:v>-0.26492748344292427</c:v>
                </c:pt>
                <c:pt idx="65">
                  <c:v>-0.27811350219920927</c:v>
                </c:pt>
                <c:pt idx="66">
                  <c:v>-0.28659617805068888</c:v>
                </c:pt>
                <c:pt idx="67">
                  <c:v>-0.29036884678009312</c:v>
                </c:pt>
                <c:pt idx="68">
                  <c:v>-0.28952769436236808</c:v>
                </c:pt>
                <c:pt idx="69">
                  <c:v>-0.28426509757553159</c:v>
                </c:pt>
                <c:pt idx="70">
                  <c:v>-0.27486060865660705</c:v>
                </c:pt>
                <c:pt idx="71">
                  <c:v>-0.26166995679522431</c:v>
                </c:pt>
                <c:pt idx="72">
                  <c:v>-0.2451124860208303</c:v>
                </c:pt>
                <c:pt idx="73">
                  <c:v>-0.22565747981808029</c:v>
                </c:pt>
                <c:pt idx="74">
                  <c:v>-0.20380983717120221</c:v>
                </c:pt>
                <c:pt idx="75">
                  <c:v>-0.18009556286928108</c:v>
                </c:pt>
                <c:pt idx="76">
                  <c:v>-0.1550475175553421</c:v>
                </c:pt>
                <c:pt idx="77">
                  <c:v>-0.12919184145723719</c:v>
                </c:pt>
                <c:pt idx="78">
                  <c:v>-0.10303542174320859</c:v>
                </c:pt>
                <c:pt idx="79">
                  <c:v>-7.7054719125727089E-2</c:v>
                </c:pt>
                <c:pt idx="80">
                  <c:v>-5.168620710507181E-2</c:v>
                </c:pt>
                <c:pt idx="81">
                  <c:v>-2.7318609695355635E-2</c:v>
                </c:pt>
                <c:pt idx="82">
                  <c:v>-4.2870532860555585E-3</c:v>
                </c:pt>
                <c:pt idx="83">
                  <c:v>1.713082188734975E-2</c:v>
                </c:pt>
                <c:pt idx="84">
                  <c:v>3.6716812831678936E-2</c:v>
                </c:pt>
                <c:pt idx="85">
                  <c:v>5.4312252402530702E-2</c:v>
                </c:pt>
                <c:pt idx="86">
                  <c:v>6.9816396309870826E-2</c:v>
                </c:pt>
                <c:pt idx="87">
                  <c:v>8.3183286794820843E-2</c:v>
                </c:pt>
                <c:pt idx="88">
                  <c:v>9.4417318856319599E-2</c:v>
                </c:pt>
                <c:pt idx="89">
                  <c:v>0.10356776191017018</c:v>
                </c:pt>
                <c:pt idx="90">
                  <c:v>0.11072250579492936</c:v>
                </c:pt>
                <c:pt idx="91">
                  <c:v>0.11600130517135478</c:v>
                </c:pt>
                <c:pt idx="92">
                  <c:v>0.11954879108582166</c:v>
                </c:pt>
                <c:pt idx="93">
                  <c:v>0.12152750365254344</c:v>
                </c:pt>
                <c:pt idx="94">
                  <c:v>0.1221111766498863</c:v>
                </c:pt>
                <c:pt idx="95">
                  <c:v>0.12147847477988649</c:v>
                </c:pt>
                <c:pt idx="96">
                  <c:v>0.11980734905432361</c:v>
                </c:pt>
                <c:pt idx="97">
                  <c:v>0.10529863164370049</c:v>
                </c:pt>
              </c:numCache>
            </c:numRef>
          </c:val>
          <c:smooth val="0"/>
          <c:extLst>
            <c:ext xmlns:c16="http://schemas.microsoft.com/office/drawing/2014/chart" uri="{C3380CC4-5D6E-409C-BE32-E72D297353CC}">
              <c16:uniqueId val="{00000000-5E2D-4D01-BC24-93A2965B5B61}"/>
            </c:ext>
          </c:extLst>
        </c:ser>
        <c:dLbls>
          <c:showLegendKey val="0"/>
          <c:showVal val="0"/>
          <c:showCatName val="0"/>
          <c:showSerName val="0"/>
          <c:showPercent val="0"/>
          <c:showBubbleSize val="0"/>
        </c:dLbls>
        <c:marker val="1"/>
        <c:smooth val="0"/>
        <c:axId val="1632981215"/>
        <c:axId val="1506370767"/>
        <c:extLst>
          <c:ext xmlns:c15="http://schemas.microsoft.com/office/drawing/2012/chart" uri="{02D57815-91ED-43cb-92C2-25804820EDAC}">
            <c15:filteredLineSeries>
              <c15:ser>
                <c:idx val="1"/>
                <c:order val="1"/>
                <c:tx>
                  <c:strRef>
                    <c:extLst>
                      <c:ext uri="{02D57815-91ED-43cb-92C2-25804820EDAC}">
                        <c15:formulaRef>
                          <c15:sqref>'[Debt securities and loans of NFC.xlsx]bandpass filter'!$C$1</c15:sqref>
                        </c15:formulaRef>
                      </c:ext>
                    </c:extLst>
                    <c:strCache>
                      <c:ptCount val="1"/>
                      <c:pt idx="0">
                        <c:v>ES</c:v>
                      </c:pt>
                    </c:strCache>
                  </c:strRef>
                </c:tx>
                <c:spPr>
                  <a:ln w="28575" cap="rnd">
                    <a:solidFill>
                      <a:schemeClr val="accent2"/>
                    </a:solidFill>
                    <a:round/>
                  </a:ln>
                  <a:effectLst/>
                </c:spPr>
                <c:marker>
                  <c:symbol val="none"/>
                </c:marker>
                <c:cat>
                  <c:strRef>
                    <c:extLst>
                      <c:ext uri="{02D57815-91ED-43cb-92C2-25804820EDAC}">
                        <c15:formulaRef>
                          <c15:sqref>'[Debt securities and loans of NFC.xlsx]bandpass filter'!$A$2:$A$99</c15:sqref>
                        </c15:formulaRef>
                      </c:ext>
                    </c:extLst>
                    <c:strCache>
                      <c:ptCount val="98"/>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pt idx="73">
                        <c:v>2017Q2</c:v>
                      </c:pt>
                      <c:pt idx="74">
                        <c:v>2017Q3</c:v>
                      </c:pt>
                      <c:pt idx="75">
                        <c:v>2017Q4</c:v>
                      </c:pt>
                      <c:pt idx="76">
                        <c:v>2018Q1</c:v>
                      </c:pt>
                      <c:pt idx="77">
                        <c:v>2018Q2</c:v>
                      </c:pt>
                      <c:pt idx="78">
                        <c:v>2018Q3</c:v>
                      </c:pt>
                      <c:pt idx="79">
                        <c:v>2018Q4</c:v>
                      </c:pt>
                      <c:pt idx="80">
                        <c:v>2019Q1</c:v>
                      </c:pt>
                      <c:pt idx="81">
                        <c:v>2019Q2</c:v>
                      </c:pt>
                      <c:pt idx="82">
                        <c:v>2019Q3</c:v>
                      </c:pt>
                      <c:pt idx="83">
                        <c:v>2019Q4</c:v>
                      </c:pt>
                      <c:pt idx="84">
                        <c:v>2020Q1</c:v>
                      </c:pt>
                      <c:pt idx="85">
                        <c:v>2020Q2</c:v>
                      </c:pt>
                      <c:pt idx="86">
                        <c:v>2020Q3</c:v>
                      </c:pt>
                      <c:pt idx="87">
                        <c:v>2020Q4</c:v>
                      </c:pt>
                      <c:pt idx="88">
                        <c:v>2021Q1</c:v>
                      </c:pt>
                      <c:pt idx="89">
                        <c:v>2021Q2</c:v>
                      </c:pt>
                      <c:pt idx="90">
                        <c:v>2021Q3</c:v>
                      </c:pt>
                      <c:pt idx="91">
                        <c:v>2021Q4</c:v>
                      </c:pt>
                      <c:pt idx="92">
                        <c:v>2022Q1</c:v>
                      </c:pt>
                      <c:pt idx="93">
                        <c:v>2022Q2</c:v>
                      </c:pt>
                      <c:pt idx="94">
                        <c:v>2022Q3</c:v>
                      </c:pt>
                      <c:pt idx="95">
                        <c:v>2022Q4</c:v>
                      </c:pt>
                      <c:pt idx="96">
                        <c:v>2023Q1</c:v>
                      </c:pt>
                      <c:pt idx="97">
                        <c:v>2023Q2</c:v>
                      </c:pt>
                    </c:strCache>
                  </c:strRef>
                </c:cat>
                <c:val>
                  <c:numRef>
                    <c:extLst>
                      <c:ext uri="{02D57815-91ED-43cb-92C2-25804820EDAC}">
                        <c15:formulaRef>
                          <c15:sqref>'[Debt securities and loans of NFC.xlsx]bandpass filter'!$C$2:$C$99</c15:sqref>
                        </c15:formulaRef>
                      </c:ext>
                    </c:extLst>
                    <c:numCache>
                      <c:formatCode>General</c:formatCode>
                      <c:ptCount val="98"/>
                      <c:pt idx="0">
                        <c:v>-8.1958478446466795E-2</c:v>
                      </c:pt>
                      <c:pt idx="1">
                        <c:v>-7.9285127310347495E-2</c:v>
                      </c:pt>
                      <c:pt idx="2">
                        <c:v>-7.5792935427097002E-2</c:v>
                      </c:pt>
                      <c:pt idx="3">
                        <c:v>-7.1635428726348802E-2</c:v>
                      </c:pt>
                      <c:pt idx="4">
                        <c:v>-6.6973470566020696E-2</c:v>
                      </c:pt>
                      <c:pt idx="5">
                        <c:v>-6.1969376336840798E-2</c:v>
                      </c:pt>
                      <c:pt idx="6">
                        <c:v>-5.6781089261684403E-2</c:v>
                      </c:pt>
                      <c:pt idx="7">
                        <c:v>-5.1556626473521799E-2</c:v>
                      </c:pt>
                      <c:pt idx="8">
                        <c:v>-4.6428994584038902E-2</c:v>
                      </c:pt>
                      <c:pt idx="9">
                        <c:v>-4.1511756859408902E-2</c:v>
                      </c:pt>
                      <c:pt idx="10">
                        <c:v>-3.6895410404579401E-2</c:v>
                      </c:pt>
                      <c:pt idx="11">
                        <c:v>-3.2644702270761598E-2</c:v>
                      </c:pt>
                      <c:pt idx="12">
                        <c:v>-2.8796979203460801E-2</c:v>
                      </c:pt>
                      <c:pt idx="13">
                        <c:v>-2.5361628075088901E-2</c:v>
                      </c:pt>
                      <c:pt idx="14">
                        <c:v>-2.2320624260893401E-2</c:v>
                      </c:pt>
                      <c:pt idx="15">
                        <c:v>-1.9630164761731801E-2</c:v>
                      </c:pt>
                      <c:pt idx="16">
                        <c:v>-1.7223323220434999E-2</c:v>
                      </c:pt>
                      <c:pt idx="17">
                        <c:v>-1.50136265597782E-2</c:v>
                      </c:pt>
                      <c:pt idx="18">
                        <c:v>-1.2899419148253301E-2</c:v>
                      </c:pt>
                      <c:pt idx="19">
                        <c:v>-1.07688514024681E-2</c:v>
                      </c:pt>
                      <c:pt idx="20">
                        <c:v>-8.5053066139497702E-3</c:v>
                      </c:pt>
                      <c:pt idx="21">
                        <c:v>-5.9930633808325997E-3</c:v>
                      </c:pt>
                      <c:pt idx="22">
                        <c:v>-3.12298192416349E-3</c:v>
                      </c:pt>
                      <c:pt idx="23">
                        <c:v>2.0199889883698501E-4</c:v>
                      </c:pt>
                      <c:pt idx="24">
                        <c:v>4.0617608568783697E-3</c:v>
                      </c:pt>
                      <c:pt idx="25">
                        <c:v>8.5144951854129701E-3</c:v>
                      </c:pt>
                      <c:pt idx="26">
                        <c:v>1.3592953685493301E-2</c:v>
                      </c:pt>
                      <c:pt idx="27">
                        <c:v>1.9301607930123098E-2</c:v>
                      </c:pt>
                      <c:pt idx="28">
                        <c:v>2.56148303629532E-2</c:v>
                      </c:pt>
                      <c:pt idx="29">
                        <c:v>3.24761749324416E-2</c:v>
                      </c:pt>
                      <c:pt idx="30">
                        <c:v>3.9798795986367097E-2</c:v>
                      </c:pt>
                      <c:pt idx="31">
                        <c:v>4.7467003852626498E-2</c:v>
                      </c:pt>
                      <c:pt idx="32">
                        <c:v>5.5338915292761602E-2</c:v>
                      </c:pt>
                      <c:pt idx="33">
                        <c:v>6.3250118266011707E-2</c:v>
                      </c:pt>
                      <c:pt idx="34">
                        <c:v>7.1018234555301096E-2</c:v>
                      </c:pt>
                      <c:pt idx="35">
                        <c:v>7.8448232043943897E-2</c:v>
                      </c:pt>
                      <c:pt idx="36">
                        <c:v>8.5338311900113303E-2</c:v>
                      </c:pt>
                      <c:pt idx="37">
                        <c:v>9.14861755385383E-2</c:v>
                      </c:pt>
                      <c:pt idx="38">
                        <c:v>9.6695462673756893E-2</c:v>
                      </c:pt>
                      <c:pt idx="39">
                        <c:v>0.100782145496364</c:v>
                      </c:pt>
                      <c:pt idx="40">
                        <c:v>0.103580665170782</c:v>
                      </c:pt>
                      <c:pt idx="41">
                        <c:v>0.104949605381532</c:v>
                      </c:pt>
                      <c:pt idx="42">
                        <c:v>0.10477671319564601</c:v>
                      </c:pt>
                      <c:pt idx="43">
                        <c:v>0.102983099466798</c:v>
                      </c:pt>
                      <c:pt idx="44">
                        <c:v>9.9526478565763493E-2</c:v>
                      </c:pt>
                      <c:pt idx="45">
                        <c:v>9.4403339375270207E-2</c:v>
                      </c:pt>
                      <c:pt idx="46">
                        <c:v>8.7649975077591494E-2</c:v>
                      </c:pt>
                      <c:pt idx="47">
                        <c:v>7.9342337023749807E-2</c:v>
                      </c:pt>
                      <c:pt idx="48">
                        <c:v>6.9594716576585502E-2</c:v>
                      </c:pt>
                      <c:pt idx="49">
                        <c:v>5.8557296925263499E-2</c:v>
                      </c:pt>
                      <c:pt idx="50">
                        <c:v>4.6412653170620197E-2</c:v>
                      </c:pt>
                      <c:pt idx="51">
                        <c:v>3.33713122550005E-2</c:v>
                      </c:pt>
                      <c:pt idx="52">
                        <c:v>1.9666513457117299E-2</c:v>
                      </c:pt>
                      <c:pt idx="53">
                        <c:v>5.5483342536785602E-3</c:v>
                      </c:pt>
                      <c:pt idx="54">
                        <c:v>-8.7226353803766497E-3</c:v>
                      </c:pt>
                      <c:pt idx="55">
                        <c:v>-2.2881875231624299E-2</c:v>
                      </c:pt>
                      <c:pt idx="56">
                        <c:v>-3.6667573375346499E-2</c:v>
                      </c:pt>
                      <c:pt idx="57">
                        <c:v>-4.9827122084936497E-2</c:v>
                      </c:pt>
                      <c:pt idx="58">
                        <c:v>-6.2123280168344397E-2</c:v>
                      </c:pt>
                      <c:pt idx="59">
                        <c:v>-7.3339824828725905E-2</c:v>
                      </c:pt>
                      <c:pt idx="60">
                        <c:v>-8.3286535714358206E-2</c:v>
                      </c:pt>
                      <c:pt idx="61">
                        <c:v>-9.1803378119901996E-2</c:v>
                      </c:pt>
                      <c:pt idx="62">
                        <c:v>-9.8763780392445696E-2</c:v>
                      </c:pt>
                      <c:pt idx="63">
                        <c:v>-0.104076931435698</c:v>
                      </c:pt>
                      <c:pt idx="64">
                        <c:v>-0.107689056677072</c:v>
                      </c:pt>
                      <c:pt idx="65">
                        <c:v>-0.109583663818919</c:v>
                      </c:pt>
                      <c:pt idx="66">
                        <c:v>-0.10978078200288501</c:v>
                      </c:pt>
                      <c:pt idx="67">
                        <c:v>-0.108335248594461</c:v>
                      </c:pt>
                      <c:pt idx="68">
                        <c:v>-0.105334125653078</c:v>
                      </c:pt>
                      <c:pt idx="69">
                        <c:v>-0.10089335242513001</c:v>
                      </c:pt>
                      <c:pt idx="70">
                        <c:v>-9.5153760168517496E-2</c:v>
                      </c:pt>
                      <c:pt idx="71">
                        <c:v>-8.8276590746593095E-2</c:v>
                      </c:pt>
                      <c:pt idx="72">
                        <c:v>-8.0438670363341305E-2</c:v>
                      </c:pt>
                      <c:pt idx="73">
                        <c:v>-7.1827394392261906E-2</c:v>
                      </c:pt>
                      <c:pt idx="74">
                        <c:v>-6.2635678515597204E-2</c:v>
                      </c:pt>
                      <c:pt idx="75">
                        <c:v>-5.3057025562714799E-2</c:v>
                      </c:pt>
                      <c:pt idx="76">
                        <c:v>-4.3280846914280399E-2</c:v>
                      </c:pt>
                      <c:pt idx="77">
                        <c:v>-3.3488162673206798E-2</c:v>
                      </c:pt>
                      <c:pt idx="78">
                        <c:v>-2.38477866726001E-2</c:v>
                      </c:pt>
                      <c:pt idx="79">
                        <c:v>-1.4513081571905199E-2</c:v>
                      </c:pt>
                      <c:pt idx="80">
                        <c:v>-5.6193466280756096E-3</c:v>
                      </c:pt>
                      <c:pt idx="81">
                        <c:v>2.7181229055939201E-3</c:v>
                      </c:pt>
                      <c:pt idx="82">
                        <c:v>1.0405289529729E-2</c:v>
                      </c:pt>
                      <c:pt idx="83">
                        <c:v>1.73699481589344E-2</c:v>
                      </c:pt>
                      <c:pt idx="84">
                        <c:v>2.3561650913526098E-2</c:v>
                      </c:pt>
                      <c:pt idx="85">
                        <c:v>2.8951030516487199E-2</c:v>
                      </c:pt>
                      <c:pt idx="86">
                        <c:v>3.3528587237280999E-2</c:v>
                      </c:pt>
                      <c:pt idx="87">
                        <c:v>3.7303017563898803E-2</c:v>
                      </c:pt>
                      <c:pt idx="88">
                        <c:v>4.0299172492700597E-2</c:v>
                      </c:pt>
                      <c:pt idx="89">
                        <c:v>4.2555739345315299E-2</c:v>
                      </c:pt>
                      <c:pt idx="90">
                        <c:v>4.4122743342756399E-2</c:v>
                      </c:pt>
                      <c:pt idx="91">
                        <c:v>4.5058963918665998E-2</c:v>
                      </c:pt>
                      <c:pt idx="92">
                        <c:v>4.54293561950809E-2</c:v>
                      </c:pt>
                      <c:pt idx="93">
                        <c:v>4.5302560546862797E-2</c:v>
                      </c:pt>
                      <c:pt idx="94">
                        <c:v>4.4748573209944298E-2</c:v>
                      </c:pt>
                      <c:pt idx="95">
                        <c:v>4.3836638979117902E-2</c:v>
                      </c:pt>
                      <c:pt idx="96">
                        <c:v>4.2633413774613299E-2</c:v>
                      </c:pt>
                      <c:pt idx="97">
                        <c:v>4.1201430834975697E-2</c:v>
                      </c:pt>
                    </c:numCache>
                  </c:numRef>
                </c:val>
                <c:smooth val="0"/>
                <c:extLst>
                  <c:ext xmlns:c16="http://schemas.microsoft.com/office/drawing/2014/chart" uri="{C3380CC4-5D6E-409C-BE32-E72D297353CC}">
                    <c16:uniqueId val="{00000002-5E2D-4D01-BC24-93A2965B5B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'[Debt securities and loans of NFC.xlsx]bandpass filter'!$D$1</c15:sqref>
                        </c15:formulaRef>
                      </c:ext>
                    </c:extLst>
                    <c:strCache>
                      <c:ptCount val="1"/>
                      <c:pt idx="0">
                        <c:v>GR</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'[Debt securities and loans of NFC.xlsx]bandpass filter'!$A$2:$A$99</c15:sqref>
                        </c15:formulaRef>
                      </c:ext>
                    </c:extLst>
                    <c:strCache>
                      <c:ptCount val="98"/>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pt idx="73">
                        <c:v>2017Q2</c:v>
                      </c:pt>
                      <c:pt idx="74">
                        <c:v>2017Q3</c:v>
                      </c:pt>
                      <c:pt idx="75">
                        <c:v>2017Q4</c:v>
                      </c:pt>
                      <c:pt idx="76">
                        <c:v>2018Q1</c:v>
                      </c:pt>
                      <c:pt idx="77">
                        <c:v>2018Q2</c:v>
                      </c:pt>
                      <c:pt idx="78">
                        <c:v>2018Q3</c:v>
                      </c:pt>
                      <c:pt idx="79">
                        <c:v>2018Q4</c:v>
                      </c:pt>
                      <c:pt idx="80">
                        <c:v>2019Q1</c:v>
                      </c:pt>
                      <c:pt idx="81">
                        <c:v>2019Q2</c:v>
                      </c:pt>
                      <c:pt idx="82">
                        <c:v>2019Q3</c:v>
                      </c:pt>
                      <c:pt idx="83">
                        <c:v>2019Q4</c:v>
                      </c:pt>
                      <c:pt idx="84">
                        <c:v>2020Q1</c:v>
                      </c:pt>
                      <c:pt idx="85">
                        <c:v>2020Q2</c:v>
                      </c:pt>
                      <c:pt idx="86">
                        <c:v>2020Q3</c:v>
                      </c:pt>
                      <c:pt idx="87">
                        <c:v>2020Q4</c:v>
                      </c:pt>
                      <c:pt idx="88">
                        <c:v>2021Q1</c:v>
                      </c:pt>
                      <c:pt idx="89">
                        <c:v>2021Q2</c:v>
                      </c:pt>
                      <c:pt idx="90">
                        <c:v>2021Q3</c:v>
                      </c:pt>
                      <c:pt idx="91">
                        <c:v>2021Q4</c:v>
                      </c:pt>
                      <c:pt idx="92">
                        <c:v>2022Q1</c:v>
                      </c:pt>
                      <c:pt idx="93">
                        <c:v>2022Q2</c:v>
                      </c:pt>
                      <c:pt idx="94">
                        <c:v>2022Q3</c:v>
                      </c:pt>
                      <c:pt idx="95">
                        <c:v>2022Q4</c:v>
                      </c:pt>
                      <c:pt idx="96">
                        <c:v>2023Q1</c:v>
                      </c:pt>
                      <c:pt idx="97">
                        <c:v>2023Q2</c:v>
                      </c:pt>
                    </c:strCache>
                  </c:strRef>
                </c:cat>
                <c:val>
                  <c:numRef>
                    <c:extLst xmlns:c15="http://schemas.microsoft.com/office/drawing/2012/chart">
                      <c:ext xmlns:c15="http://schemas.microsoft.com/office/drawing/2012/chart" uri="{02D57815-91ED-43cb-92C2-25804820EDAC}">
                        <c15:formulaRef>
                          <c15:sqref>'[Debt securities and loans of NFC.xlsx]bandpass filter'!$D$2:$D$99</c15:sqref>
                        </c15:formulaRef>
                      </c:ext>
                    </c:extLst>
                    <c:numCache>
                      <c:formatCode>General</c:formatCode>
                      <c:ptCount val="98"/>
                      <c:pt idx="0">
                        <c:v>-7.0295307241780694E-2</c:v>
                      </c:pt>
                      <c:pt idx="1">
                        <c:v>-6.7410340560999302E-2</c:v>
                      </c:pt>
                      <c:pt idx="2">
                        <c:v>-6.3886886199231399E-2</c:v>
                      </c:pt>
                      <c:pt idx="3">
                        <c:v>-5.9883083041993301E-2</c:v>
                      </c:pt>
                      <c:pt idx="4">
                        <c:v>-5.5559326496592003E-2</c:v>
                      </c:pt>
                      <c:pt idx="5">
                        <c:v>-5.1072137851127498E-2</c:v>
                      </c:pt>
                      <c:pt idx="6">
                        <c:v>-4.6568295217237002E-2</c:v>
                      </c:pt>
                      <c:pt idx="7">
                        <c:v>-4.2179445739244398E-2</c:v>
                      </c:pt>
                      <c:pt idx="8">
                        <c:v>-3.8017400227329801E-2</c:v>
                      </c:pt>
                      <c:pt idx="9">
                        <c:v>-3.4170285272664601E-2</c:v>
                      </c:pt>
                      <c:pt idx="10">
                        <c:v>-3.0699695208754301E-2</c:v>
                      </c:pt>
                      <c:pt idx="11">
                        <c:v>-2.7638948227619E-2</c:v>
                      </c:pt>
                      <c:pt idx="12">
                        <c:v>-2.49925089777693E-2</c:v>
                      </c:pt>
                      <c:pt idx="13">
                        <c:v>-2.27365956487963E-2</c:v>
                      </c:pt>
                      <c:pt idx="14">
                        <c:v>-2.0820944558829501E-2</c:v>
                      </c:pt>
                      <c:pt idx="15">
                        <c:v>-1.91716613051468E-2</c:v>
                      </c:pt>
                      <c:pt idx="16">
                        <c:v>-1.7695046273730398E-2</c:v>
                      </c:pt>
                      <c:pt idx="17">
                        <c:v>-1.6282245286059399E-2</c:v>
                      </c:pt>
                      <c:pt idx="18">
                        <c:v>-1.4814544783950501E-2</c:v>
                      </c:pt>
                      <c:pt idx="19">
                        <c:v>-1.31691063932653E-2</c:v>
                      </c:pt>
                      <c:pt idx="20">
                        <c:v>-1.1224918882456501E-2</c:v>
                      </c:pt>
                      <c:pt idx="21">
                        <c:v>-8.8687370652546504E-3</c:v>
                      </c:pt>
                      <c:pt idx="22">
                        <c:v>-6.0007773941655402E-3</c:v>
                      </c:pt>
                      <c:pt idx="23">
                        <c:v>-2.5399488300960598E-3</c:v>
                      </c:pt>
                      <c:pt idx="24">
                        <c:v>1.57158529563761E-3</c:v>
                      </c:pt>
                      <c:pt idx="25">
                        <c:v>6.3646939486747796E-3</c:v>
                      </c:pt>
                      <c:pt idx="26">
                        <c:v>1.1840561664262301E-2</c:v>
                      </c:pt>
                      <c:pt idx="27">
                        <c:v>1.7969079567323899E-2</c:v>
                      </c:pt>
                      <c:pt idx="28">
                        <c:v>2.4688414258677099E-2</c:v>
                      </c:pt>
                      <c:pt idx="29">
                        <c:v>3.19057811196507E-2</c:v>
                      </c:pt>
                      <c:pt idx="30">
                        <c:v>3.9499404113244298E-2</c:v>
                      </c:pt>
                      <c:pt idx="31">
                        <c:v>4.7321600439843403E-2</c:v>
                      </c:pt>
                      <c:pt idx="32">
                        <c:v>5.5202887064163098E-2</c:v>
                      </c:pt>
                      <c:pt idx="33">
                        <c:v>6.2956968693748505E-2</c:v>
                      </c:pt>
                      <c:pt idx="34">
                        <c:v>7.0386434628695205E-2</c:v>
                      </c:pt>
                      <c:pt idx="35">
                        <c:v>7.7288966181231794E-2</c:v>
                      </c:pt>
                      <c:pt idx="36">
                        <c:v>8.3463837996873499E-2</c:v>
                      </c:pt>
                      <c:pt idx="37">
                        <c:v>8.8718486228448704E-2</c:v>
                      </c:pt>
                      <c:pt idx="38">
                        <c:v>9.28749144487169E-2</c:v>
                      </c:pt>
                      <c:pt idx="39">
                        <c:v>9.5775714450779398E-2</c:v>
                      </c:pt>
                      <c:pt idx="40">
                        <c:v>9.7289493380651806E-2</c:v>
                      </c:pt>
                      <c:pt idx="41">
                        <c:v>9.7315520377790093E-2</c:v>
                      </c:pt>
                      <c:pt idx="42">
                        <c:v>9.5787434199529398E-2</c:v>
                      </c:pt>
                      <c:pt idx="43">
                        <c:v>9.2675887069645399E-2</c:v>
                      </c:pt>
                      <c:pt idx="44">
                        <c:v>8.7990037922753006E-2</c:v>
                      </c:pt>
                      <c:pt idx="45">
                        <c:v>8.1777848876660203E-2</c:v>
                      </c:pt>
                      <c:pt idx="46">
                        <c:v>7.4125180630894599E-2</c:v>
                      </c:pt>
                      <c:pt idx="47">
                        <c:v>6.5153724011634898E-2</c:v>
                      </c:pt>
                      <c:pt idx="48">
                        <c:v>5.50178445446282E-2</c:v>
                      </c:pt>
                      <c:pt idx="49">
                        <c:v>4.3900453311438901E-2</c:v>
                      </c:pt>
                      <c:pt idx="50">
                        <c:v>3.2008049146999597E-2</c:v>
                      </c:pt>
                      <c:pt idx="51">
                        <c:v>1.9565103374198901E-2</c:v>
                      </c:pt>
                      <c:pt idx="52">
                        <c:v>6.8079778792397502E-3</c:v>
                      </c:pt>
                      <c:pt idx="53">
                        <c:v>-6.0214201965937903E-3</c:v>
                      </c:pt>
                      <c:pt idx="54">
                        <c:v>-1.8682038866070699E-2</c:v>
                      </c:pt>
                      <c:pt idx="55">
                        <c:v>-3.0939931023993599E-2</c:v>
                      </c:pt>
                      <c:pt idx="56">
                        <c:v>-4.2574157480360697E-2</c:v>
                      </c:pt>
                      <c:pt idx="57">
                        <c:v>-5.3382163812109001E-2</c:v>
                      </c:pt>
                      <c:pt idx="58">
                        <c:v>-6.3184474078997299E-2</c:v>
                      </c:pt>
                      <c:pt idx="59">
                        <c:v>-7.1828572020818604E-2</c:v>
                      </c:pt>
                      <c:pt idx="60">
                        <c:v>-7.9191871828563201E-2</c:v>
                      </c:pt>
                      <c:pt idx="61">
                        <c:v>-8.5183714701541499E-2</c:v>
                      </c:pt>
                      <c:pt idx="62">
                        <c:v>-8.9746362833631202E-2</c:v>
                      </c:pt>
                      <c:pt idx="63">
                        <c:v>-9.2854997862612407E-2</c:v>
                      </c:pt>
                      <c:pt idx="64">
                        <c:v>-9.4516764847898893E-2</c:v>
                      </c:pt>
                      <c:pt idx="65">
                        <c:v>-9.4768934278380901E-2</c:v>
                      </c:pt>
                      <c:pt idx="66">
                        <c:v>-9.3676282347875103E-2</c:v>
                      </c:pt>
                      <c:pt idx="67">
                        <c:v>-9.1327812835349603E-2</c:v>
                      </c:pt>
                      <c:pt idx="68">
                        <c:v>-8.7832961658224407E-2</c:v>
                      </c:pt>
                      <c:pt idx="69">
                        <c:v>-8.3317437024461899E-2</c:v>
                      </c:pt>
                      <c:pt idx="70">
                        <c:v>-7.7918853829497897E-2</c:v>
                      </c:pt>
                      <c:pt idx="71">
                        <c:v>-7.1782320510612202E-2</c:v>
                      </c:pt>
                      <c:pt idx="72">
                        <c:v>-6.5056130209113203E-2</c:v>
                      </c:pt>
                      <c:pt idx="73">
                        <c:v>-5.7887696251093301E-2</c:v>
                      </c:pt>
                      <c:pt idx="74">
                        <c:v>-5.0419855295497903E-2</c:v>
                      </c:pt>
                      <c:pt idx="75">
                        <c:v>-4.2787640840855699E-2</c:v>
                      </c:pt>
                      <c:pt idx="76">
                        <c:v>-3.5115606090587302E-2</c:v>
                      </c:pt>
                      <c:pt idx="77">
                        <c:v>-2.7515749505638499E-2</c:v>
                      </c:pt>
                      <c:pt idx="78">
                        <c:v>-2.0086069823592199E-2</c:v>
                      </c:pt>
                      <c:pt idx="79">
                        <c:v>-1.29097509987234E-2</c:v>
                      </c:pt>
                      <c:pt idx="80">
                        <c:v>-6.0549524772262001E-3</c:v>
                      </c:pt>
                      <c:pt idx="81">
                        <c:v>4.2484255980834701E-4</c:v>
                      </c:pt>
                      <c:pt idx="82">
                        <c:v>6.4899880257527302E-3</c:v>
                      </c:pt>
                      <c:pt idx="83">
                        <c:v>1.2113427738735499E-2</c:v>
                      </c:pt>
                      <c:pt idx="84">
                        <c:v>1.72791346710243E-2</c:v>
                      </c:pt>
                      <c:pt idx="85">
                        <c:v>2.1980338008403599E-2</c:v>
                      </c:pt>
                      <c:pt idx="86">
                        <c:v>2.6217641553766401E-2</c:v>
                      </c:pt>
                      <c:pt idx="87">
                        <c:v>2.9997134515189199E-2</c:v>
                      </c:pt>
                      <c:pt idx="88">
                        <c:v>3.3328588855364702E-2</c:v>
                      </c:pt>
                      <c:pt idx="89">
                        <c:v>3.6223826612864898E-2</c:v>
                      </c:pt>
                      <c:pt idx="90">
                        <c:v>3.8695326557025102E-2</c:v>
                      </c:pt>
                      <c:pt idx="91">
                        <c:v>4.0755122952164297E-2</c:v>
                      </c:pt>
                      <c:pt idx="92">
                        <c:v>4.2414030917414997E-2</c:v>
                      </c:pt>
                      <c:pt idx="93">
                        <c:v>4.3681213760801002E-2</c:v>
                      </c:pt>
                      <c:pt idx="94">
                        <c:v>4.4564088637379297E-2</c:v>
                      </c:pt>
                      <c:pt idx="95">
                        <c:v>4.5068548800850601E-2</c:v>
                      </c:pt>
                      <c:pt idx="96">
                        <c:v>4.5199464391016103E-2</c:v>
                      </c:pt>
                      <c:pt idx="97">
                        <c:v>4.4961409832452302E-2</c:v>
                      </c:pt>
                    </c:numCache>
                  </c:numRef>
                </c:val>
                <c:smooth val="0"/>
                <c:extLst xmlns:c15="http://schemas.microsoft.com/office/drawing/2012/chart">
                  <c:ext xmlns:c16="http://schemas.microsoft.com/office/drawing/2014/chart" uri="{C3380CC4-5D6E-409C-BE32-E72D297353CC}">
                    <c16:uniqueId val="{00000003-5E2D-4D01-BC24-93A2965B5B6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'[Debt securities and loans of NFC.xlsx]bandpass filter'!$E$1</c15:sqref>
                        </c15:formulaRef>
                      </c:ext>
                    </c:extLst>
                    <c:strCache>
                      <c:ptCount val="1"/>
                      <c:pt idx="0">
                        <c:v>IT</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'[Debt securities and loans of NFC.xlsx]bandpass filter'!$A$2:$A$99</c15:sqref>
                        </c15:formulaRef>
                      </c:ext>
                    </c:extLst>
                    <c:strCache>
                      <c:ptCount val="98"/>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pt idx="73">
                        <c:v>2017Q2</c:v>
                      </c:pt>
                      <c:pt idx="74">
                        <c:v>2017Q3</c:v>
                      </c:pt>
                      <c:pt idx="75">
                        <c:v>2017Q4</c:v>
                      </c:pt>
                      <c:pt idx="76">
                        <c:v>2018Q1</c:v>
                      </c:pt>
                      <c:pt idx="77">
                        <c:v>2018Q2</c:v>
                      </c:pt>
                      <c:pt idx="78">
                        <c:v>2018Q3</c:v>
                      </c:pt>
                      <c:pt idx="79">
                        <c:v>2018Q4</c:v>
                      </c:pt>
                      <c:pt idx="80">
                        <c:v>2019Q1</c:v>
                      </c:pt>
                      <c:pt idx="81">
                        <c:v>2019Q2</c:v>
                      </c:pt>
                      <c:pt idx="82">
                        <c:v>2019Q3</c:v>
                      </c:pt>
                      <c:pt idx="83">
                        <c:v>2019Q4</c:v>
                      </c:pt>
                      <c:pt idx="84">
                        <c:v>2020Q1</c:v>
                      </c:pt>
                      <c:pt idx="85">
                        <c:v>2020Q2</c:v>
                      </c:pt>
                      <c:pt idx="86">
                        <c:v>2020Q3</c:v>
                      </c:pt>
                      <c:pt idx="87">
                        <c:v>2020Q4</c:v>
                      </c:pt>
                      <c:pt idx="88">
                        <c:v>2021Q1</c:v>
                      </c:pt>
                      <c:pt idx="89">
                        <c:v>2021Q2</c:v>
                      </c:pt>
                      <c:pt idx="90">
                        <c:v>2021Q3</c:v>
                      </c:pt>
                      <c:pt idx="91">
                        <c:v>2021Q4</c:v>
                      </c:pt>
                      <c:pt idx="92">
                        <c:v>2022Q1</c:v>
                      </c:pt>
                      <c:pt idx="93">
                        <c:v>2022Q2</c:v>
                      </c:pt>
                      <c:pt idx="94">
                        <c:v>2022Q3</c:v>
                      </c:pt>
                      <c:pt idx="95">
                        <c:v>2022Q4</c:v>
                      </c:pt>
                      <c:pt idx="96">
                        <c:v>2023Q1</c:v>
                      </c:pt>
                      <c:pt idx="97">
                        <c:v>2023Q2</c:v>
                      </c:pt>
                    </c:strCache>
                  </c:strRef>
                </c:cat>
                <c:val>
                  <c:numRef>
                    <c:extLst xmlns:c15="http://schemas.microsoft.com/office/drawing/2012/chart">
                      <c:ext xmlns:c15="http://schemas.microsoft.com/office/drawing/2012/chart" uri="{02D57815-91ED-43cb-92C2-25804820EDAC}">
                        <c15:formulaRef>
                          <c15:sqref>'[Debt securities and loans of NFC.xlsx]bandpass filter'!$E$2:$E$99</c15:sqref>
                        </c15:formulaRef>
                      </c:ext>
                    </c:extLst>
                    <c:numCache>
                      <c:formatCode>General</c:formatCode>
                      <c:ptCount val="98"/>
                      <c:pt idx="0">
                        <c:v>-2.8884191184058799E-2</c:v>
                      </c:pt>
                      <c:pt idx="1">
                        <c:v>-2.36906809735184E-2</c:v>
                      </c:pt>
                      <c:pt idx="2">
                        <c:v>-1.8308083250220299E-2</c:v>
                      </c:pt>
                      <c:pt idx="3">
                        <c:v>-1.28979424616454E-2</c:v>
                      </c:pt>
                      <c:pt idx="4">
                        <c:v>-7.6189188052593598E-3</c:v>
                      </c:pt>
                      <c:pt idx="5">
                        <c:v>-2.6217526101511499E-3</c:v>
                      </c:pt>
                      <c:pt idx="6">
                        <c:v>1.9554869217542599E-3</c:v>
                      </c:pt>
                      <c:pt idx="7">
                        <c:v>5.9917094805450001E-3</c:v>
                      </c:pt>
                      <c:pt idx="8">
                        <c:v>9.3865242183344601E-3</c:v>
                      </c:pt>
                      <c:pt idx="9">
                        <c:v>1.2063249873692001E-2</c:v>
                      </c:pt>
                      <c:pt idx="10">
                        <c:v>1.3971115931495E-2</c:v>
                      </c:pt>
                      <c:pt idx="11">
                        <c:v>1.5086584422939E-2</c:v>
                      </c:pt>
                      <c:pt idx="12">
                        <c:v>1.5413752475908199E-2</c:v>
                      </c:pt>
                      <c:pt idx="13">
                        <c:v>1.49838275190072E-2</c:v>
                      </c:pt>
                      <c:pt idx="14">
                        <c:v>1.38536989859223E-2</c:v>
                      </c:pt>
                      <c:pt idx="15">
                        <c:v>1.21036613219063E-2</c:v>
                      </c:pt>
                      <c:pt idx="16">
                        <c:v>9.8343719627589296E-3</c:v>
                      </c:pt>
                      <c:pt idx="17">
                        <c:v>7.1631537213709901E-3</c:v>
                      </c:pt>
                      <c:pt idx="18">
                        <c:v>4.2197727777247796E-3</c:v>
                      </c:pt>
                      <c:pt idx="19">
                        <c:v>1.1418404756037199E-3</c:v>
                      </c:pt>
                      <c:pt idx="20">
                        <c:v>-1.9300011898875E-3</c:v>
                      </c:pt>
                      <c:pt idx="21">
                        <c:v>-4.8569445315571596E-3</c:v>
                      </c:pt>
                      <c:pt idx="22">
                        <c:v>-7.5067656048247696E-3</c:v>
                      </c:pt>
                      <c:pt idx="23">
                        <c:v>-9.7582978597837693E-3</c:v>
                      </c:pt>
                      <c:pt idx="24">
                        <c:v>-1.1505481030095001E-2</c:v>
                      </c:pt>
                      <c:pt idx="25">
                        <c:v>-1.2660852662659801E-2</c:v>
                      </c:pt>
                      <c:pt idx="26">
                        <c:v>-1.315837054499E-2</c:v>
                      </c:pt>
                      <c:pt idx="27">
                        <c:v>-1.29554788145458E-2</c:v>
                      </c:pt>
                      <c:pt idx="28">
                        <c:v>-1.20343578165174E-2</c:v>
                      </c:pt>
                      <c:pt idx="29">
                        <c:v>-1.04023268042723E-2</c:v>
                      </c:pt>
                      <c:pt idx="30">
                        <c:v>-8.0913982886143508E-3</c:v>
                      </c:pt>
                      <c:pt idx="31">
                        <c:v>-5.1570121647527903E-3</c:v>
                      </c:pt>
                      <c:pt idx="32">
                        <c:v>-1.6760056336706801E-3</c:v>
                      </c:pt>
                      <c:pt idx="33">
                        <c:v>2.2560995922881002E-3</c:v>
                      </c:pt>
                      <c:pt idx="34">
                        <c:v>6.52838912967201E-3</c:v>
                      </c:pt>
                      <c:pt idx="35">
                        <c:v>1.1018304998472801E-2</c:v>
                      </c:pt>
                      <c:pt idx="36">
                        <c:v>1.5595716603448001E-2</c:v>
                      </c:pt>
                      <c:pt idx="37">
                        <c:v>2.0127169812927202E-2</c:v>
                      </c:pt>
                      <c:pt idx="38">
                        <c:v>2.4480167096249901E-2</c:v>
                      </c:pt>
                      <c:pt idx="39">
                        <c:v>2.8527333725073201E-2</c:v>
                      </c:pt>
                      <c:pt idx="40">
                        <c:v>3.2150332189019401E-2</c:v>
                      </c:pt>
                      <c:pt idx="41">
                        <c:v>3.5243398865187001E-2</c:v>
                      </c:pt>
                      <c:pt idx="42">
                        <c:v>3.7716393088253301E-2</c:v>
                      </c:pt>
                      <c:pt idx="43">
                        <c:v>3.9497268421366097E-2</c:v>
                      </c:pt>
                      <c:pt idx="44">
                        <c:v>4.0533898337658802E-2</c:v>
                      </c:pt>
                      <c:pt idx="45">
                        <c:v>4.0795212810910503E-2</c:v>
                      </c:pt>
                      <c:pt idx="46">
                        <c:v>4.0271627552343203E-2</c:v>
                      </c:pt>
                      <c:pt idx="47">
                        <c:v>3.8974772873090403E-2</c:v>
                      </c:pt>
                      <c:pt idx="48">
                        <c:v>3.6936553472340802E-2</c:v>
                      </c:pt>
                      <c:pt idx="49">
                        <c:v>3.4207592977587797E-2</c:v>
                      </c:pt>
                      <c:pt idx="50">
                        <c:v>3.0855137009966699E-2</c:v>
                      </c:pt>
                      <c:pt idx="51">
                        <c:v>2.6960505242790901E-2</c:v>
                      </c:pt>
                      <c:pt idx="52">
                        <c:v>2.2616195830908101E-2</c:v>
                      </c:pt>
                      <c:pt idx="53">
                        <c:v>1.7922754333425502E-2</c:v>
                      </c:pt>
                      <c:pt idx="54">
                        <c:v>1.29855236197831E-2</c:v>
                      </c:pt>
                      <c:pt idx="55">
                        <c:v>7.9113911972717998E-3</c:v>
                      </c:pt>
                      <c:pt idx="56">
                        <c:v>2.8056460537517701E-3</c:v>
                      </c:pt>
                      <c:pt idx="57">
                        <c:v>-2.23095123996697E-3</c:v>
                      </c:pt>
                      <c:pt idx="58">
                        <c:v>-7.10479334510927E-3</c:v>
                      </c:pt>
                      <c:pt idx="59">
                        <c:v>-1.1731668999086601E-2</c:v>
                      </c:pt>
                      <c:pt idx="60">
                        <c:v>-1.6038564288608299E-2</c:v>
                      </c:pt>
                      <c:pt idx="61">
                        <c:v>-1.9964981659529799E-2</c:v>
                      </c:pt>
                      <c:pt idx="62">
                        <c:v>-2.3463755722634701E-2</c:v>
                      </c:pt>
                      <c:pt idx="63">
                        <c:v>-2.65013647211178E-2</c:v>
                      </c:pt>
                      <c:pt idx="64">
                        <c:v>-2.9057755618517402E-2</c:v>
                      </c:pt>
                      <c:pt idx="65">
                        <c:v>-3.11257184251836E-2</c:v>
                      </c:pt>
                      <c:pt idx="66">
                        <c:v>-3.2709860963635498E-2</c:v>
                      </c:pt>
                      <c:pt idx="67">
                        <c:v>-3.3825248234413297E-2</c:v>
                      </c:pt>
                      <c:pt idx="68">
                        <c:v>-3.4495780459352601E-2</c:v>
                      </c:pt>
                      <c:pt idx="69">
                        <c:v>-3.4752390456592203E-2</c:v>
                      </c:pt>
                      <c:pt idx="70">
                        <c:v>-3.4631144090239999E-2</c:v>
                      </c:pt>
                      <c:pt idx="71">
                        <c:v>-3.4171327130421203E-2</c:v>
                      </c:pt>
                      <c:pt idx="72">
                        <c:v>-3.3413598090172802E-2</c:v>
                      </c:pt>
                      <c:pt idx="73">
                        <c:v>-3.2398279739418098E-2</c:v>
                      </c:pt>
                      <c:pt idx="74">
                        <c:v>-3.1163852416332901E-2</c:v>
                      </c:pt>
                      <c:pt idx="75">
                        <c:v>-2.9745700445223799E-2</c:v>
                      </c:pt>
                      <c:pt idx="76">
                        <c:v>-2.81751494875245E-2</c:v>
                      </c:pt>
                      <c:pt idx="77">
                        <c:v>-2.6478818111313099E-2</c:v>
                      </c:pt>
                      <c:pt idx="78">
                        <c:v>-2.46782919039676E-2</c:v>
                      </c:pt>
                      <c:pt idx="79">
                        <c:v>-2.2790113710939999E-2</c:v>
                      </c:pt>
                      <c:pt idx="80">
                        <c:v>-2.0826069673392601E-2</c:v>
                      </c:pt>
                      <c:pt idx="81">
                        <c:v>-1.8793738219675601E-2</c:v>
                      </c:pt>
                      <c:pt idx="82">
                        <c:v>-1.6697258528418399E-2</c:v>
                      </c:pt>
                      <c:pt idx="83">
                        <c:v>-1.4538266620923E-2</c:v>
                      </c:pt>
                      <c:pt idx="84">
                        <c:v>-1.23169414482831E-2</c:v>
                      </c:pt>
                      <c:pt idx="85">
                        <c:v>-1.0033100289399801E-2</c:v>
                      </c:pt>
                      <c:pt idx="86">
                        <c:v>-7.6872825249236698E-3</c:v>
                      </c:pt>
                      <c:pt idx="87">
                        <c:v>-5.2817633343331602E-3</c:v>
                      </c:pt>
                      <c:pt idx="88">
                        <c:v>-2.82144389971339E-3</c:v>
                      </c:pt>
                      <c:pt idx="89">
                        <c:v>-3.1457200679341202E-4</c:v>
                      </c:pt>
                      <c:pt idx="90">
                        <c:v>2.22674386247367E-3</c:v>
                      </c:pt>
                      <c:pt idx="91">
                        <c:v>4.7862531973354898E-3</c:v>
                      </c:pt>
                      <c:pt idx="92">
                        <c:v>7.3435295313932702E-3</c:v>
                      </c:pt>
                      <c:pt idx="93">
                        <c:v>9.8741865384921398E-3</c:v>
                      </c:pt>
                      <c:pt idx="94">
                        <c:v>1.23503348525466E-2</c:v>
                      </c:pt>
                      <c:pt idx="95">
                        <c:v>1.4741259029985E-2</c:v>
                      </c:pt>
                      <c:pt idx="96">
                        <c:v>1.7014283906749299E-2</c:v>
                      </c:pt>
                      <c:pt idx="97">
                        <c:v>1.91357909762725E-2</c:v>
                      </c:pt>
                    </c:numCache>
                  </c:numRef>
                </c:val>
                <c:smooth val="0"/>
                <c:extLst xmlns:c15="http://schemas.microsoft.com/office/drawing/2012/chart">
                  <c:ext xmlns:c16="http://schemas.microsoft.com/office/drawing/2014/chart" uri="{C3380CC4-5D6E-409C-BE32-E72D297353CC}">
                    <c16:uniqueId val="{00000004-5E2D-4D01-BC24-93A2965B5B6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'[Debt securities and loans of NFC.xlsx]bandpass filter'!$F$1</c15:sqref>
                        </c15:formulaRef>
                      </c:ext>
                    </c:extLst>
                    <c:strCache>
                      <c:ptCount val="1"/>
                      <c:pt idx="0">
                        <c:v>PT</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'[Debt securities and loans of NFC.xlsx]bandpass filter'!$A$2:$A$99</c15:sqref>
                        </c15:formulaRef>
                      </c:ext>
                    </c:extLst>
                    <c:strCache>
                      <c:ptCount val="98"/>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pt idx="73">
                        <c:v>2017Q2</c:v>
                      </c:pt>
                      <c:pt idx="74">
                        <c:v>2017Q3</c:v>
                      </c:pt>
                      <c:pt idx="75">
                        <c:v>2017Q4</c:v>
                      </c:pt>
                      <c:pt idx="76">
                        <c:v>2018Q1</c:v>
                      </c:pt>
                      <c:pt idx="77">
                        <c:v>2018Q2</c:v>
                      </c:pt>
                      <c:pt idx="78">
                        <c:v>2018Q3</c:v>
                      </c:pt>
                      <c:pt idx="79">
                        <c:v>2018Q4</c:v>
                      </c:pt>
                      <c:pt idx="80">
                        <c:v>2019Q1</c:v>
                      </c:pt>
                      <c:pt idx="81">
                        <c:v>2019Q2</c:v>
                      </c:pt>
                      <c:pt idx="82">
                        <c:v>2019Q3</c:v>
                      </c:pt>
                      <c:pt idx="83">
                        <c:v>2019Q4</c:v>
                      </c:pt>
                      <c:pt idx="84">
                        <c:v>2020Q1</c:v>
                      </c:pt>
                      <c:pt idx="85">
                        <c:v>2020Q2</c:v>
                      </c:pt>
                      <c:pt idx="86">
                        <c:v>2020Q3</c:v>
                      </c:pt>
                      <c:pt idx="87">
                        <c:v>2020Q4</c:v>
                      </c:pt>
                      <c:pt idx="88">
                        <c:v>2021Q1</c:v>
                      </c:pt>
                      <c:pt idx="89">
                        <c:v>2021Q2</c:v>
                      </c:pt>
                      <c:pt idx="90">
                        <c:v>2021Q3</c:v>
                      </c:pt>
                      <c:pt idx="91">
                        <c:v>2021Q4</c:v>
                      </c:pt>
                      <c:pt idx="92">
                        <c:v>2022Q1</c:v>
                      </c:pt>
                      <c:pt idx="93">
                        <c:v>2022Q2</c:v>
                      </c:pt>
                      <c:pt idx="94">
                        <c:v>2022Q3</c:v>
                      </c:pt>
                      <c:pt idx="95">
                        <c:v>2022Q4</c:v>
                      </c:pt>
                      <c:pt idx="96">
                        <c:v>2023Q1</c:v>
                      </c:pt>
                      <c:pt idx="97">
                        <c:v>2023Q2</c:v>
                      </c:pt>
                    </c:strCache>
                  </c:strRef>
                </c:cat>
                <c:val>
                  <c:numRef>
                    <c:extLst xmlns:c15="http://schemas.microsoft.com/office/drawing/2012/chart">
                      <c:ext xmlns:c15="http://schemas.microsoft.com/office/drawing/2012/chart" uri="{02D57815-91ED-43cb-92C2-25804820EDAC}">
                        <c15:formulaRef>
                          <c15:sqref>'[Debt securities and loans of NFC.xlsx]bandpass filter'!$F$2:$F$99</c15:sqref>
                        </c15:formulaRef>
                      </c:ext>
                    </c:extLst>
                    <c:numCache>
                      <c:formatCode>General</c:formatCode>
                      <c:ptCount val="98"/>
                      <c:pt idx="0">
                        <c:v>-4.18021862298893E-2</c:v>
                      </c:pt>
                      <c:pt idx="1">
                        <c:v>-3.7044988841692703E-2</c:v>
                      </c:pt>
                      <c:pt idx="2">
                        <c:v>-3.1351087635429702E-2</c:v>
                      </c:pt>
                      <c:pt idx="3">
                        <c:v>-2.4874224712778802E-2</c:v>
                      </c:pt>
                      <c:pt idx="4">
                        <c:v>-1.7795221681820201E-2</c:v>
                      </c:pt>
                      <c:pt idx="5">
                        <c:v>-1.0316967373441699E-2</c:v>
                      </c:pt>
                      <c:pt idx="6">
                        <c:v>-2.6585503001991498E-3</c:v>
                      </c:pt>
                      <c:pt idx="7">
                        <c:v>4.9512902522173803E-3</c:v>
                      </c:pt>
                      <c:pt idx="8">
                        <c:v>1.22811930824389E-2</c:v>
                      </c:pt>
                      <c:pt idx="9">
                        <c:v>1.910446131245E-2</c:v>
                      </c:pt>
                      <c:pt idx="10">
                        <c:v>2.52063695476023E-2</c:v>
                      </c:pt>
                      <c:pt idx="11">
                        <c:v>3.0391249493080301E-2</c:v>
                      </c:pt>
                      <c:pt idx="12">
                        <c:v>3.4489113810828399E-2</c:v>
                      </c:pt>
                      <c:pt idx="13">
                        <c:v>3.7361588578113898E-2</c:v>
                      </c:pt>
                      <c:pt idx="14">
                        <c:v>3.8906943395847597E-2</c:v>
                      </c:pt>
                      <c:pt idx="15">
                        <c:v>3.90640344814197E-2</c:v>
                      </c:pt>
                      <c:pt idx="16">
                        <c:v>3.7815009179473801E-2</c:v>
                      </c:pt>
                      <c:pt idx="17">
                        <c:v>3.5186659194114199E-2</c:v>
                      </c:pt>
                      <c:pt idx="18">
                        <c:v>3.1250353227294497E-2</c:v>
                      </c:pt>
                      <c:pt idx="19">
                        <c:v>2.6120526163209E-2</c:v>
                      </c:pt>
                      <c:pt idx="20">
                        <c:v>1.9951749901631202E-2</c:v>
                      </c:pt>
                      <c:pt idx="21">
                        <c:v>1.29344587746664E-2</c:v>
                      </c:pt>
                      <c:pt idx="22">
                        <c:v>5.2894485251354598E-3</c:v>
                      </c:pt>
                      <c:pt idx="23">
                        <c:v>-2.7386895331397102E-3</c:v>
                      </c:pt>
                      <c:pt idx="24">
                        <c:v>-1.0888999826292401E-2</c:v>
                      </c:pt>
                      <c:pt idx="25">
                        <c:v>-1.8892228503442899E-2</c:v>
                      </c:pt>
                      <c:pt idx="26">
                        <c:v>-2.6479269268788401E-2</c:v>
                      </c:pt>
                      <c:pt idx="27">
                        <c:v>-3.3389718550886703E-2</c:v>
                      </c:pt>
                      <c:pt idx="28">
                        <c:v>-3.9380262768021701E-2</c:v>
                      </c:pt>
                      <c:pt idx="29">
                        <c:v>-4.4232622997064999E-2</c:v>
                      </c:pt>
                      <c:pt idx="30">
                        <c:v>-4.7760794177409298E-2</c:v>
                      </c:pt>
                      <c:pt idx="31">
                        <c:v>-4.98173367565303E-2</c:v>
                      </c:pt>
                      <c:pt idx="32">
                        <c:v>-5.02985077713708E-2</c:v>
                      </c:pt>
                      <c:pt idx="33">
                        <c:v>-4.9148054828367899E-2</c:v>
                      </c:pt>
                      <c:pt idx="34">
                        <c:v>-4.6359539100996897E-2</c:v>
                      </c:pt>
                      <c:pt idx="35">
                        <c:v>-4.19771008917455E-2</c:v>
                      </c:pt>
                      <c:pt idx="36">
                        <c:v>-3.6094631916790298E-2</c:v>
                      </c:pt>
                      <c:pt idx="37">
                        <c:v>-2.88533705596981E-2</c:v>
                      </c:pt>
                      <c:pt idx="38">
                        <c:v>-2.0437988139678901E-2</c:v>
                      </c:pt>
                      <c:pt idx="39">
                        <c:v>-1.1071283987696299E-2</c:v>
                      </c:pt>
                      <c:pt idx="40">
                        <c:v>-1.00765312264272E-3</c:v>
                      </c:pt>
                      <c:pt idx="41">
                        <c:v>9.4744690037024092E-3</c:v>
                      </c:pt>
                      <c:pt idx="42">
                        <c:v>2.00809462628984E-2</c:v>
                      </c:pt>
                      <c:pt idx="43">
                        <c:v>3.0510801595621199E-2</c:v>
                      </c:pt>
                      <c:pt idx="44">
                        <c:v>4.0465314927191798E-2</c:v>
                      </c:pt>
                      <c:pt idx="45">
                        <c:v>4.9657069490724702E-2</c:v>
                      </c:pt>
                      <c:pt idx="46">
                        <c:v>5.7818658488937101E-2</c:v>
                      </c:pt>
                      <c:pt idx="47">
                        <c:v>6.4710775292183303E-2</c:v>
                      </c:pt>
                      <c:pt idx="48">
                        <c:v>7.0129430818191396E-2</c:v>
                      </c:pt>
                      <c:pt idx="49">
                        <c:v>7.3912070661020401E-2</c:v>
                      </c:pt>
                      <c:pt idx="50">
                        <c:v>7.59424009350705E-2</c:v>
                      </c:pt>
                      <c:pt idx="51">
                        <c:v>7.6153774421958698E-2</c:v>
                      </c:pt>
                      <c:pt idx="52">
                        <c:v>7.4531035990634695E-2</c:v>
                      </c:pt>
                      <c:pt idx="53">
                        <c:v>7.1110776782360302E-2</c:v>
                      </c:pt>
                      <c:pt idx="54">
                        <c:v>6.59799985888882E-2</c:v>
                      </c:pt>
                      <c:pt idx="55">
                        <c:v>5.9273241440075501E-2</c:v>
                      </c:pt>
                      <c:pt idx="56">
                        <c:v>5.1168276913211998E-2</c:v>
                      </c:pt>
                      <c:pt idx="57">
                        <c:v>4.1880515419060002E-2</c:v>
                      </c:pt>
                      <c:pt idx="58">
                        <c:v>3.1656316187114002E-2</c:v>
                      </c:pt>
                      <c:pt idx="59">
                        <c:v>2.0765422534889302E-2</c:v>
                      </c:pt>
                      <c:pt idx="60">
                        <c:v>9.4927711700183402E-3</c:v>
                      </c:pt>
                      <c:pt idx="61">
                        <c:v>-1.8700580794536101E-3</c:v>
                      </c:pt>
                      <c:pt idx="62">
                        <c:v>-1.3033477100930699E-2</c:v>
                      </c:pt>
                      <c:pt idx="63">
                        <c:v>-2.3718334522368E-2</c:v>
                      </c:pt>
                      <c:pt idx="64">
                        <c:v>-3.3663906299435997E-2</c:v>
                      </c:pt>
                      <c:pt idx="65">
                        <c:v>-4.2635185676725799E-2</c:v>
                      </c:pt>
                      <c:pt idx="66">
                        <c:v>-5.0429252736293298E-2</c:v>
                      </c:pt>
                      <c:pt idx="67">
                        <c:v>-5.6880537115869198E-2</c:v>
                      </c:pt>
                      <c:pt idx="68">
                        <c:v>-6.18648265917131E-2</c:v>
                      </c:pt>
                      <c:pt idx="69">
                        <c:v>-6.5301917669347495E-2</c:v>
                      </c:pt>
                      <c:pt idx="70">
                        <c:v>-6.7156850568351703E-2</c:v>
                      </c:pt>
                      <c:pt idx="71">
                        <c:v>-6.7439718407597798E-2</c:v>
                      </c:pt>
                      <c:pt idx="72">
                        <c:v>-6.6204087358203004E-2</c:v>
                      </c:pt>
                      <c:pt idx="73">
                        <c:v>-6.3544109435307E-2</c:v>
                      </c:pt>
                      <c:pt idx="74">
                        <c:v>-5.9590450943774201E-2</c:v>
                      </c:pt>
                      <c:pt idx="75">
                        <c:v>-5.4505196020486799E-2</c:v>
                      </c:pt>
                      <c:pt idx="76">
                        <c:v>-4.8475915062949897E-2</c:v>
                      </c:pt>
                      <c:pt idx="77">
                        <c:v>-4.1709111167078802E-2</c:v>
                      </c:pt>
                      <c:pt idx="78">
                        <c:v>-3.4423273343048698E-2</c:v>
                      </c:pt>
                      <c:pt idx="79">
                        <c:v>-2.68417728441585E-2</c:v>
                      </c:pt>
                      <c:pt idx="80">
                        <c:v>-1.9185838326377401E-2</c:v>
                      </c:pt>
                      <c:pt idx="81">
                        <c:v>-1.16678369410823E-2</c:v>
                      </c:pt>
                      <c:pt idx="82">
                        <c:v>-4.4850723131188899E-3</c:v>
                      </c:pt>
                      <c:pt idx="83">
                        <c:v>2.1857126106028502E-3</c:v>
                      </c:pt>
                      <c:pt idx="84">
                        <c:v>8.1929686954116399E-3</c:v>
                      </c:pt>
                      <c:pt idx="85">
                        <c:v>1.34139841670397E-2</c:v>
                      </c:pt>
                      <c:pt idx="86">
                        <c:v>1.7757450043747101E-2</c:v>
                      </c:pt>
                      <c:pt idx="87">
                        <c:v>2.1164898050066001E-2</c:v>
                      </c:pt>
                      <c:pt idx="88">
                        <c:v>2.3611001407967701E-2</c:v>
                      </c:pt>
                      <c:pt idx="89">
                        <c:v>2.5102767958783401E-2</c:v>
                      </c:pt>
                      <c:pt idx="90">
                        <c:v>2.5677692032674199E-2</c:v>
                      </c:pt>
                      <c:pt idx="91">
                        <c:v>2.5400965103189E-2</c:v>
                      </c:pt>
                      <c:pt idx="92">
                        <c:v>2.43618744419325E-2</c:v>
                      </c:pt>
                      <c:pt idx="93">
                        <c:v>2.2669542806387499E-2</c:v>
                      </c:pt>
                      <c:pt idx="94">
                        <c:v>2.0448179950016101E-2</c:v>
                      </c:pt>
                      <c:pt idx="95">
                        <c:v>1.7832027969932999E-2</c:v>
                      </c:pt>
                      <c:pt idx="96">
                        <c:v>1.4960186981944901E-2</c:v>
                      </c:pt>
                    </c:numCache>
                  </c:numRef>
                </c:val>
                <c:smooth val="0"/>
                <c:extLst xmlns:c15="http://schemas.microsoft.com/office/drawing/2012/chart">
                  <c:ext xmlns:c16="http://schemas.microsoft.com/office/drawing/2014/chart" uri="{C3380CC4-5D6E-409C-BE32-E72D297353CC}">
                    <c16:uniqueId val="{00000005-5E2D-4D01-BC24-93A2965B5B61}"/>
                  </c:ext>
                </c:extLst>
              </c15:ser>
            </c15:filteredLineSeries>
          </c:ext>
        </c:extLst>
      </c:lineChart>
      <c:lineChart>
        <c:grouping val="standard"/>
        <c:varyColors val="0"/>
        <c:ser>
          <c:idx val="0"/>
          <c:order val="0"/>
          <c:tx>
            <c:strRef>
              <c:f>'[Debt securities and loans of NFC.xlsx]bandpass filter'!$B$1</c:f>
              <c:strCache>
                <c:ptCount val="1"/>
                <c:pt idx="0">
                  <c:v>Germany-RHS</c:v>
                </c:pt>
              </c:strCache>
            </c:strRef>
          </c:tx>
          <c:spPr>
            <a:ln w="28575" cap="rnd">
              <a:solidFill>
                <a:schemeClr val="accent1"/>
              </a:solidFill>
              <a:round/>
            </a:ln>
            <a:effectLst/>
          </c:spPr>
          <c:marker>
            <c:symbol val="none"/>
          </c:marker>
          <c:cat>
            <c:strRef>
              <c:f>'[Debt securities and loans of NFC.xlsx]bandpass filter'!$A$2:$A$99</c:f>
              <c:strCache>
                <c:ptCount val="98"/>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pt idx="73">
                  <c:v>2017Q2</c:v>
                </c:pt>
                <c:pt idx="74">
                  <c:v>2017Q3</c:v>
                </c:pt>
                <c:pt idx="75">
                  <c:v>2017Q4</c:v>
                </c:pt>
                <c:pt idx="76">
                  <c:v>2018Q1</c:v>
                </c:pt>
                <c:pt idx="77">
                  <c:v>2018Q2</c:v>
                </c:pt>
                <c:pt idx="78">
                  <c:v>2018Q3</c:v>
                </c:pt>
                <c:pt idx="79">
                  <c:v>2018Q4</c:v>
                </c:pt>
                <c:pt idx="80">
                  <c:v>2019Q1</c:v>
                </c:pt>
                <c:pt idx="81">
                  <c:v>2019Q2</c:v>
                </c:pt>
                <c:pt idx="82">
                  <c:v>2019Q3</c:v>
                </c:pt>
                <c:pt idx="83">
                  <c:v>2019Q4</c:v>
                </c:pt>
                <c:pt idx="84">
                  <c:v>2020Q1</c:v>
                </c:pt>
                <c:pt idx="85">
                  <c:v>2020Q2</c:v>
                </c:pt>
                <c:pt idx="86">
                  <c:v>2020Q3</c:v>
                </c:pt>
                <c:pt idx="87">
                  <c:v>2020Q4</c:v>
                </c:pt>
                <c:pt idx="88">
                  <c:v>2021Q1</c:v>
                </c:pt>
                <c:pt idx="89">
                  <c:v>2021Q2</c:v>
                </c:pt>
                <c:pt idx="90">
                  <c:v>2021Q3</c:v>
                </c:pt>
                <c:pt idx="91">
                  <c:v>2021Q4</c:v>
                </c:pt>
                <c:pt idx="92">
                  <c:v>2022Q1</c:v>
                </c:pt>
                <c:pt idx="93">
                  <c:v>2022Q2</c:v>
                </c:pt>
                <c:pt idx="94">
                  <c:v>2022Q3</c:v>
                </c:pt>
                <c:pt idx="95">
                  <c:v>2022Q4</c:v>
                </c:pt>
                <c:pt idx="96">
                  <c:v>2023Q1</c:v>
                </c:pt>
                <c:pt idx="97">
                  <c:v>2023Q2</c:v>
                </c:pt>
              </c:strCache>
            </c:strRef>
          </c:cat>
          <c:val>
            <c:numRef>
              <c:f>'[Debt securities and loans of NFC.xlsx]bandpass filter'!$B$2:$B$99</c:f>
              <c:numCache>
                <c:formatCode>General</c:formatCode>
                <c:ptCount val="98"/>
                <c:pt idx="0">
                  <c:v>-5.2232922520592397E-2</c:v>
                </c:pt>
                <c:pt idx="1">
                  <c:v>-4.4602693910513198E-2</c:v>
                </c:pt>
                <c:pt idx="2">
                  <c:v>-3.6083839844836901E-2</c:v>
                </c:pt>
                <c:pt idx="3">
                  <c:v>-2.6871768956888101E-2</c:v>
                </c:pt>
                <c:pt idx="4">
                  <c:v>-1.7181480072809601E-2</c:v>
                </c:pt>
                <c:pt idx="5">
                  <c:v>-7.2414655037399099E-3</c:v>
                </c:pt>
                <c:pt idx="6">
                  <c:v>2.7128565945895799E-3</c:v>
                </c:pt>
                <c:pt idx="7">
                  <c:v>1.2445972195154E-2</c:v>
                </c:pt>
                <c:pt idx="8">
                  <c:v>2.17291446880871E-2</c:v>
                </c:pt>
                <c:pt idx="9">
                  <c:v>3.0347109479396301E-2</c:v>
                </c:pt>
                <c:pt idx="10">
                  <c:v>3.8104372486381703E-2</c:v>
                </c:pt>
                <c:pt idx="11">
                  <c:v>4.4830907165147697E-2</c:v>
                </c:pt>
                <c:pt idx="12">
                  <c:v>5.0387063826143497E-2</c:v>
                </c:pt>
                <c:pt idx="13">
                  <c:v>5.4667530547891502E-2</c:v>
                </c:pt>
                <c:pt idx="14">
                  <c:v>5.7604216119093297E-2</c:v>
                </c:pt>
                <c:pt idx="15">
                  <c:v>5.91679610583562E-2</c:v>
                </c:pt>
                <c:pt idx="16">
                  <c:v>5.9369021650823098E-2</c:v>
                </c:pt>
                <c:pt idx="17">
                  <c:v>5.8256312756760201E-2</c:v>
                </c:pt>
                <c:pt idx="18">
                  <c:v>5.59154364742157E-2</c:v>
                </c:pt>
                <c:pt idx="19">
                  <c:v>5.2465564143378003E-2</c:v>
                </c:pt>
                <c:pt idx="20">
                  <c:v>4.8055277264115397E-2</c:v>
                </c:pt>
                <c:pt idx="21">
                  <c:v>4.2857507343184803E-2</c:v>
                </c:pt>
                <c:pt idx="22">
                  <c:v>3.7063744306423403E-2</c:v>
                </c:pt>
                <c:pt idx="23">
                  <c:v>3.0877706888627999E-2</c:v>
                </c:pt>
                <c:pt idx="24">
                  <c:v>2.45086855425239E-2</c:v>
                </c:pt>
                <c:pt idx="25">
                  <c:v>1.81647783169222E-2</c:v>
                </c:pt>
                <c:pt idx="26">
                  <c:v>1.20462425277333E-2</c:v>
                </c:pt>
                <c:pt idx="27">
                  <c:v>6.3391798344887796E-3</c:v>
                </c:pt>
                <c:pt idx="28">
                  <c:v>1.20975975684467E-3</c:v>
                </c:pt>
                <c:pt idx="29">
                  <c:v>-3.2008328047159998E-3</c:v>
                </c:pt>
                <c:pt idx="30">
                  <c:v>-6.7805661278313402E-3</c:v>
                </c:pt>
                <c:pt idx="31">
                  <c:v>-9.4497172896831003E-3</c:v>
                </c:pt>
                <c:pt idx="32">
                  <c:v>-1.11629208786073E-2</c:v>
                </c:pt>
                <c:pt idx="33">
                  <c:v>-1.19100547721238E-2</c:v>
                </c:pt>
                <c:pt idx="34">
                  <c:v>-1.17159464746741E-2</c:v>
                </c:pt>
                <c:pt idx="35">
                  <c:v>-1.06389232156317E-2</c:v>
                </c:pt>
                <c:pt idx="36">
                  <c:v>-8.7682675320549502E-3</c:v>
                </c:pt>
                <c:pt idx="37">
                  <c:v>-6.22067608258897E-3</c:v>
                </c:pt>
                <c:pt idx="38">
                  <c:v>-3.13585174065406E-3</c:v>
                </c:pt>
                <c:pt idx="39">
                  <c:v>3.2861347810159098E-4</c:v>
                </c:pt>
                <c:pt idx="40">
                  <c:v>4.0028852819727302E-3</c:v>
                </c:pt>
                <c:pt idx="41">
                  <c:v>7.7108689482704397E-3</c:v>
                </c:pt>
                <c:pt idx="42">
                  <c:v>1.12763227173439E-2</c:v>
                </c:pt>
                <c:pt idx="43">
                  <c:v>1.45288977251724E-2</c:v>
                </c:pt>
                <c:pt idx="44">
                  <c:v>1.7309904876425201E-2</c:v>
                </c:pt>
                <c:pt idx="45">
                  <c:v>1.9477621177631899E-2</c:v>
                </c:pt>
                <c:pt idx="46">
                  <c:v>2.09119663548437E-2</c:v>
                </c:pt>
                <c:pt idx="47">
                  <c:v>2.15184043435033E-2</c:v>
                </c:pt>
                <c:pt idx="48">
                  <c:v>2.12309525515646E-2</c:v>
                </c:pt>
                <c:pt idx="49">
                  <c:v>2.0014213605671499E-2</c:v>
                </c:pt>
                <c:pt idx="50">
                  <c:v>1.7864378434746898E-2</c:v>
                </c:pt>
                <c:pt idx="51">
                  <c:v>1.4809184803475799E-2</c:v>
                </c:pt>
                <c:pt idx="52">
                  <c:v>1.0906850540035E-2</c:v>
                </c:pt>
                <c:pt idx="53">
                  <c:v>6.2440344954628399E-3</c:v>
                </c:pt>
                <c:pt idx="54">
                  <c:v>9.3290958341296604E-4</c:v>
                </c:pt>
                <c:pt idx="55">
                  <c:v>-4.8925399541769297E-3</c:v>
                </c:pt>
                <c:pt idx="56">
                  <c:v>-1.10808615162706E-2</c:v>
                </c:pt>
                <c:pt idx="57">
                  <c:v>-1.7467963531498001E-2</c:v>
                </c:pt>
                <c:pt idx="58">
                  <c:v>-2.3882264811704398E-2</c:v>
                </c:pt>
                <c:pt idx="59">
                  <c:v>-3.01499907206715E-2</c:v>
                </c:pt>
                <c:pt idx="60">
                  <c:v>-3.6100442349412197E-2</c:v>
                </c:pt>
                <c:pt idx="61">
                  <c:v>-4.1571070141589901E-2</c:v>
                </c:pt>
                <c:pt idx="62">
                  <c:v>-4.6412194244855598E-2</c:v>
                </c:pt>
                <c:pt idx="63">
                  <c:v>-5.0491229755339401E-2</c:v>
                </c:pt>
                <c:pt idx="64">
                  <c:v>-5.3696295285820601E-2</c:v>
                </c:pt>
                <c:pt idx="65">
                  <c:v>-5.5939107098291301E-2</c:v>
                </c:pt>
                <c:pt idx="66">
                  <c:v>-5.7157087469392701E-2</c:v>
                </c:pt>
                <c:pt idx="67">
                  <c:v>-5.7314644005247502E-2</c:v>
                </c:pt>
                <c:pt idx="68">
                  <c:v>-5.6403605263176101E-2</c:v>
                </c:pt>
                <c:pt idx="69">
                  <c:v>-5.44428262527E-2</c:v>
                </c:pt>
                <c:pt idx="70">
                  <c:v>-5.1477004202958802E-2</c:v>
                </c:pt>
                <c:pt idx="71">
                  <c:v>-4.7574769503714698E-2</c:v>
                </c:pt>
                <c:pt idx="72">
                  <c:v>-4.2826138167972497E-2</c:v>
                </c:pt>
                <c:pt idx="73">
                  <c:v>-3.7339429876605303E-2</c:v>
                </c:pt>
                <c:pt idx="74">
                  <c:v>-3.1237769155721001E-2</c:v>
                </c:pt>
                <c:pt idx="75">
                  <c:v>-2.4655296180915099E-2</c:v>
                </c:pt>
                <c:pt idx="76">
                  <c:v>-1.7733217949784798E-2</c:v>
                </c:pt>
                <c:pt idx="77">
                  <c:v>-1.06158301417644E-2</c:v>
                </c:pt>
                <c:pt idx="78">
                  <c:v>-3.4466350880346598E-3</c:v>
                </c:pt>
                <c:pt idx="79">
                  <c:v>3.63532774420072E-3</c:v>
                </c:pt>
                <c:pt idx="80">
                  <c:v>1.0498834999249401E-2</c:v>
                </c:pt>
                <c:pt idx="81">
                  <c:v>1.70234283362291E-2</c:v>
                </c:pt>
                <c:pt idx="82">
                  <c:v>2.3101888923520102E-2</c:v>
                </c:pt>
                <c:pt idx="83">
                  <c:v>2.8642187052482001E-2</c:v>
                </c:pt>
                <c:pt idx="84">
                  <c:v>3.3568876791093702E-2</c:v>
                </c:pt>
                <c:pt idx="85">
                  <c:v>3.7823926011124602E-2</c:v>
                </c:pt>
                <c:pt idx="86">
                  <c:v>4.1366991807976199E-2</c:v>
                </c:pt>
                <c:pt idx="87">
                  <c:v>4.4175169601021698E-2</c:v>
                </c:pt>
                <c:pt idx="88">
                  <c:v>4.62422604481336E-2</c:v>
                </c:pt>
                <c:pt idx="89">
                  <c:v>4.75776148278024E-2</c:v>
                </c:pt>
                <c:pt idx="90">
                  <c:v>4.82046219512932E-2</c:v>
                </c:pt>
                <c:pt idx="91">
                  <c:v>4.8158921309545397E-2</c:v>
                </c:pt>
                <c:pt idx="92">
                  <c:v>4.7486417512745398E-2</c:v>
                </c:pt>
                <c:pt idx="93">
                  <c:v>4.6241180555067901E-2</c:v>
                </c:pt>
                <c:pt idx="94">
                  <c:v>4.44833115706815E-2</c:v>
                </c:pt>
                <c:pt idx="95">
                  <c:v>4.2276849193704301E-2</c:v>
                </c:pt>
                <c:pt idx="96">
                  <c:v>3.9687784149873999E-2</c:v>
                </c:pt>
                <c:pt idx="97">
                  <c:v>3.6782240129775101E-2</c:v>
                </c:pt>
              </c:numCache>
            </c:numRef>
          </c:val>
          <c:smooth val="0"/>
          <c:extLst>
            <c:ext xmlns:c16="http://schemas.microsoft.com/office/drawing/2014/chart" uri="{C3380CC4-5D6E-409C-BE32-E72D297353CC}">
              <c16:uniqueId val="{00000001-5E2D-4D01-BC24-93A2965B5B61}"/>
            </c:ext>
          </c:extLst>
        </c:ser>
        <c:dLbls>
          <c:showLegendKey val="0"/>
          <c:showVal val="0"/>
          <c:showCatName val="0"/>
          <c:showSerName val="0"/>
          <c:showPercent val="0"/>
          <c:showBubbleSize val="0"/>
        </c:dLbls>
        <c:marker val="1"/>
        <c:smooth val="0"/>
        <c:axId val="648225791"/>
        <c:axId val="638238751"/>
      </c:lineChart>
      <c:catAx>
        <c:axId val="163298121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506370767"/>
        <c:crosses val="autoZero"/>
        <c:auto val="1"/>
        <c:lblAlgn val="ctr"/>
        <c:lblOffset val="100"/>
        <c:noMultiLvlLbl val="0"/>
      </c:catAx>
      <c:valAx>
        <c:axId val="150637076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632981215"/>
        <c:crosses val="autoZero"/>
        <c:crossBetween val="between"/>
      </c:valAx>
      <c:valAx>
        <c:axId val="638238751"/>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48225791"/>
        <c:crosses val="max"/>
        <c:crossBetween val="between"/>
      </c:valAx>
      <c:catAx>
        <c:axId val="648225791"/>
        <c:scaling>
          <c:orientation val="minMax"/>
        </c:scaling>
        <c:delete val="1"/>
        <c:axPos val="b"/>
        <c:numFmt formatCode="General" sourceLinked="1"/>
        <c:majorTickMark val="out"/>
        <c:minorTickMark val="none"/>
        <c:tickLblPos val="nextTo"/>
        <c:crossAx val="63823875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Sheet2!$B$2:$B$904</cx:f>
        <cx:lvl ptCount="903" formatCode="General">
          <cx:pt idx="0">19.466799999999999</cx:pt>
          <cx:pt idx="1">13.14335</cx:pt>
          <cx:pt idx="2">14.831490000000001</cx:pt>
          <cx:pt idx="3">9.4881489999999999</cx:pt>
          <cx:pt idx="4">22.322340000000001</cx:pt>
          <cx:pt idx="5">3.2444229999999998</cx:pt>
          <cx:pt idx="6">12.47151</cx:pt>
          <cx:pt idx="7">5.2795550000000002</cx:pt>
          <cx:pt idx="8">10.37275</cx:pt>
          <cx:pt idx="9">4.3177300000000001</cx:pt>
          <cx:pt idx="10">10.251810000000001</cx:pt>
          <cx:pt idx="11">5.506113</cx:pt>
          <cx:pt idx="12">12.42027</cx:pt>
          <cx:pt idx="13">14.092650000000001</cx:pt>
          <cx:pt idx="14">16.129799999999999</cx:pt>
          <cx:pt idx="15">10.37166</cx:pt>
          <cx:pt idx="16">18.23246</cx:pt>
          <cx:pt idx="17">9.0570489999999992</cx:pt>
          <cx:pt idx="18">6.2941469999999997</cx:pt>
          <cx:pt idx="19">15.552580000000001</cx:pt>
          <cx:pt idx="20">5.9630099999999997</cx:pt>
          <cx:pt idx="21">21.26061</cx:pt>
          <cx:pt idx="22">12.50497</cx:pt>
          <cx:pt idx="23">18.195640000000001</cx:pt>
          <cx:pt idx="24">11.11801</cx:pt>
          <cx:pt idx="25">18.211480000000002</cx:pt>
          <cx:pt idx="26">5.3958130000000004</cx:pt>
          <cx:pt idx="27">10.984260000000001</cx:pt>
          <cx:pt idx="28">5.7732239999999999</cx:pt>
          <cx:pt idx="29">12.31222</cx:pt>
          <cx:pt idx="30">5.6117189999999999</cx:pt>
          <cx:pt idx="31">10.219250000000001</cx:pt>
          <cx:pt idx="32">5.2449029999999999</cx:pt>
          <cx:pt idx="33">10.47039</cx:pt>
          <cx:pt idx="34">11.8155</cx:pt>
          <cx:pt idx="35">15.247949999999999</cx:pt>
          <cx:pt idx="36">10.190049999999999</cx:pt>
          <cx:pt idx="37">11.11149</cx:pt>
          <cx:pt idx="38">9.0847829999999998</cx:pt>
          <cx:pt idx="39">5.8513099999999998</cx:pt>
          <cx:pt idx="40">12.48645</cx:pt>
          <cx:pt idx="41">4.7791759999999996</cx:pt>
          <cx:pt idx="42">18.55997</cx:pt>
          <cx:pt idx="43">11.271089999999999</cx:pt>
          <cx:pt idx="44">18.833310000000001</cx:pt>
          <cx:pt idx="45">10.69509</cx:pt>
          <cx:pt idx="46">17.011330000000001</cx:pt>
          <cx:pt idx="47">5.8033669999999997</cx:pt>
          <cx:pt idx="48">7.410018</cx:pt>
          <cx:pt idx="49">4.7885119999999999</cx:pt>
          <cx:pt idx="50">10.64672</cx:pt>
          <cx:pt idx="51">7.1166479999999996</cx:pt>
          <cx:pt idx="52">9.0067599999999999</cx:pt>
          <cx:pt idx="53">5.7382400000000002</cx:pt>
          <cx:pt idx="54">7.4049860000000001</cx:pt>
          <cx:pt idx="55">11.26924</cx:pt>
          <cx:pt idx="56">17.196010000000001</cx:pt>
          <cx:pt idx="57">9.8420670000000001</cx:pt>
          <cx:pt idx="58">8.2056299999999993</cx:pt>
          <cx:pt idx="59">12.150040000000001</cx:pt>
          <cx:pt idx="60">5.4347009999999996</cx:pt>
          <cx:pt idx="61">14.74812</cx:pt>
          <cx:pt idx="62">3.0348609999999998</cx:pt>
          <cx:pt idx="63">11.24944</cx:pt>
          <cx:pt idx="64">9.4674019999999999</cx:pt>
          <cx:pt idx="65">21.04419</cx:pt>
          <cx:pt idx="66">6.1778050000000002</cx:pt>
          <cx:pt idx="67">14.60758</cx:pt>
          <cx:pt idx="68">3.6981280000000001</cx:pt>
          <cx:pt idx="69">8.6315740000000005</cx:pt>
          <cx:pt idx="70">3.8262260000000001</cx:pt>
          <cx:pt idx="71">8.6903179999999995</cx:pt>
          <cx:pt idx="72">8.3710520000000006</cx:pt>
          <cx:pt idx="73">9.2934920000000005</cx:pt>
          <cx:pt idx="74">4.2835549999999998</cx:pt>
          <cx:pt idx="75">3.929751</cx:pt>
          <cx:pt idx="76">11.30301</cx:pt>
          <cx:pt idx="77">8.3674909999999993</cx:pt>
          <cx:pt idx="78">8.0627840000000006</cx:pt>
          <cx:pt idx="79">4.4194180000000003</cx:pt>
          <cx:pt idx="80">9.734076</cx:pt>
          <cx:pt idx="81">3.5398209999999999</cx:pt>
          <cx:pt idx="82">12.301640000000001</cx:pt>
          <cx:pt idx="83">2.2824840000000002</cx:pt>
          <cx:pt idx="84">8.5352960000000007</cx:pt>
          <cx:pt idx="85">7.4791629999999998</cx:pt>
          <cx:pt idx="86">25.466329999999999</cx:pt>
          <cx:pt idx="87">3.8792610000000001</cx:pt>
          <cx:pt idx="88">11.261850000000001</cx:pt>
          <cx:pt idx="89">2.7961930000000002</cx:pt>
          <cx:pt idx="90">7.7048410000000001</cx:pt>
          <cx:pt idx="91">2.4918079999999998</cx:pt>
          <cx:pt idx="92">6.0280550000000002</cx:pt>
          <cx:pt idx="93">6.085286</cx:pt>
          <cx:pt idx="94">7.6644079999999999</cx:pt>
          <cx:pt idx="95">5.4642670000000004</cx:pt>
          <cx:pt idx="96">4.9439520000000003</cx:pt>
          <cx:pt idx="97">9.1244379999999996</cx:pt>
          <cx:pt idx="98">6.1641329999999996</cx:pt>
          <cx:pt idx="99">6.4782900000000003</cx:pt>
          <cx:pt idx="100">5.2219920000000002</cx:pt>
          <cx:pt idx="101">3.6034959999999998</cx:pt>
          <cx:pt idx="102">3.2005780000000001</cx:pt>
          <cx:pt idx="103">10.732200000000001</cx:pt>
          <cx:pt idx="104">2.6575150000000001</cx:pt>
          <cx:pt idx="105">5.7757170000000002</cx:pt>
          <cx:pt idx="106">5.6574629999999999</cx:pt>
          <cx:pt idx="107">20.857130000000002</cx:pt>
          <cx:pt idx="108">4.0484439999999999</cx:pt>
          <cx:pt idx="109">9.5787990000000001</cx:pt>
          <cx:pt idx="110">3.5326029999999999</cx:pt>
          <cx:pt idx="111">6.8349890000000002</cx:pt>
          <cx:pt idx="112">2.1386620000000001</cx:pt>
          <cx:pt idx="113">5.8200250000000002</cx:pt>
          <cx:pt idx="114">5.3031350000000002</cx:pt>
          <cx:pt idx="115">4.9446630000000003</cx:pt>
          <cx:pt idx="116">3.6607460000000001</cx:pt>
          <cx:pt idx="117">4.3762449999999999</cx:pt>
          <cx:pt idx="118">8.2781079999999996</cx:pt>
          <cx:pt idx="119">15.373609999999999</cx:pt>
          <cx:pt idx="120">4.9965729999999997</cx:pt>
          <cx:pt idx="121">6.857926</cx:pt>
          <cx:pt idx="122">6.7610580000000002</cx:pt>
          <cx:pt idx="123">2.565394</cx:pt>
          <cx:pt idx="124">9.1862709999999996</cx:pt>
          <cx:pt idx="125">2.5306169999999999</cx:pt>
          <cx:pt idx="126">4.5645639999999998</cx:pt>
          <cx:pt idx="127">4.154407</cx:pt>
          <cx:pt idx="128">15.76028</cx:pt>
          <cx:pt idx="129">5.2898779999999999</cx:pt>
          <cx:pt idx="130">6.9730869999999996</cx:pt>
          <cx:pt idx="131">2.6556259999999998</cx:pt>
          <cx:pt idx="132">4.8356089999999998</cx:pt>
          <cx:pt idx="133">0.8416129</cx:pt>
          <cx:pt idx="134">7.6746030000000003</cx:pt>
          <cx:pt idx="135">5.7158030000000002</cx:pt>
          <cx:pt idx="136">3.4800840000000002</cx:pt>
          <cx:pt idx="137">3.6533600000000002</cx:pt>
          <cx:pt idx="138">4.040019</cx:pt>
          <cx:pt idx="139">8.6172799999999992</cx:pt>
          <cx:pt idx="140">14.992570000000001</cx:pt>
          <cx:pt idx="141">4.086957</cx:pt>
          <cx:pt idx="142">4.5252280000000003</cx:pt>
          <cx:pt idx="143">9.7286870000000008</cx:pt>
          <cx:pt idx="144">1.1877789999999999</cx:pt>
          <cx:pt idx="145">10.26911</cx:pt>
          <cx:pt idx="146">1.608338</cx:pt>
          <cx:pt idx="147">3.6346820000000002</cx:pt>
          <cx:pt idx="148">3.971625</cx:pt>
          <cx:pt idx="149">10.96223</cx:pt>
          <cx:pt idx="150">4.4931570000000001</cx:pt>
          <cx:pt idx="151">5.3841910000000004</cx:pt>
          <cx:pt idx="152">2.061347</cx:pt>
          <cx:pt idx="153">4.7110399999999997</cx:pt>
          <cx:pt idx="154">1.2068859999999999</cx:pt>
          <cx:pt idx="155">9.3120569999999994</cx:pt>
          <cx:pt idx="156">3.7382580000000001</cx:pt>
          <cx:pt idx="157">4.6191519999999997</cx:pt>
          <cx:pt idx="158">2.103691</cx:pt>
          <cx:pt idx="159">4.118036</cx:pt>
          <cx:pt idx="160">10.07624</cx:pt>
          <cx:pt idx="161">16.715150000000001</cx:pt>
          <cx:pt idx="162">4.5509570000000004</cx:pt>
          <cx:pt idx="163">4.7958819999999998</cx:pt>
          <cx:pt idx="164">9.4400270000000006</cx:pt>
          <cx:pt idx="165">0.68465730000000002</cx:pt>
          <cx:pt idx="166">6.5948919999999998</cx:pt>
          <cx:pt idx="167">1.2342340000000001</cx:pt>
          <cx:pt idx="168">2.2236950000000002</cx:pt>
          <cx:pt idx="169">3.1279620000000001</cx:pt>
          <cx:pt idx="170">12.41226</cx:pt>
          <cx:pt idx="171">4.6984969999999997</cx:pt>
          <cx:pt idx="172">5.5355800000000004</cx:pt>
          <cx:pt idx="173">2.1599140000000001</cx:pt>
          <cx:pt idx="174">6.0782590000000001</cx:pt>
          <cx:pt idx="175">1.792483</cx:pt>
          <cx:pt idx="176">6.608975</cx:pt>
          <cx:pt idx="177">2.2863090000000001</cx:pt>
          <cx:pt idx="178">6.4979149999999999</cx:pt>
          <cx:pt idx="179">2.6508859999999999</cx:pt>
          <cx:pt idx="180">4.413424</cx:pt>
          <cx:pt idx="181">10.7615</cx:pt>
          <cx:pt idx="182">6.7633570000000001</cx:pt>
          <cx:pt idx="183">5.1711559999999999</cx:pt>
          <cx:pt idx="184">5.5933349999999997</cx:pt>
          <cx:pt idx="185">7.5418640000000003</cx:pt>
          <cx:pt idx="186">1.0465610000000001</cx:pt>
          <cx:pt idx="187">6.0847020000000001</cx:pt>
          <cx:pt idx="188">0.97589890000000001</cx:pt>
          <cx:pt idx="189">3.9081130000000002</cx:pt>
          <cx:pt idx="190">3.1883699999999999</cx:pt>
          <cx:pt idx="191">14.585739999999999</cx:pt>
          <cx:pt idx="192">5.4326939999999997</cx:pt>
          <cx:pt idx="193">6.3835569999999997</cx:pt>
          <cx:pt idx="194">3.1881560000000002</cx:pt>
          <cx:pt idx="195">6.2804200000000003</cx:pt>
          <cx:pt idx="196">2.7050960000000002</cx:pt>
          <cx:pt idx="197">4.7659880000000001</cx:pt>
          <cx:pt idx="198">2.6195889999999999</cx:pt>
          <cx:pt idx="199">7.5406610000000001</cx:pt>
          <cx:pt idx="200">2.7020059999999999</cx:pt>
          <cx:pt idx="201">4.5037140000000004</cx:pt>
          <cx:pt idx="202">6.4237520000000004</cx:pt>
          <cx:pt idx="203">5.3122749999999996</cx:pt>
          <cx:pt idx="204">4.7093530000000001</cx:pt>
          <cx:pt idx="205">8.3020399999999999</cx:pt>
          <cx:pt idx="206">7.4502490000000003</cx:pt>
          <cx:pt idx="207">1.178069</cx:pt>
          <cx:pt idx="208">6.8368039999999999</cx:pt>
          <cx:pt idx="209">2.5411969999999999</cx:pt>
          <cx:pt idx="210">3.8369460000000002</cx:pt>
          <cx:pt idx="211">3.074471</cx:pt>
          <cx:pt idx="212">13.287229999999999</cx:pt>
          <cx:pt idx="213">4.4585980000000003</cx:pt>
          <cx:pt idx="214">6.1811819999999997</cx:pt>
          <cx:pt idx="215">5.3347179999999996</cx:pt>
          <cx:pt idx="216">8.8336989999999993</cx:pt>
          <cx:pt idx="217">2.5259610000000001</cx:pt>
          <cx:pt idx="218">3.9245779999999999</cx:pt>
          <cx:pt idx="219">2.8689239999999998</cx:pt>
          <cx:pt idx="220">6.5191160000000004</cx:pt>
          <cx:pt idx="221">2.8935710000000001</cx:pt>
          <cx:pt idx="222">5.0268139999999999</cx:pt>
          <cx:pt idx="223">6.9626070000000002</cx:pt>
          <cx:pt idx="224">5.8979109999999997</cx:pt>
          <cx:pt idx="225">3.3767770000000001</cx:pt>
          <cx:pt idx="226">9.7019839999999995</cx:pt>
          <cx:pt idx="227">7.4848650000000001</cx:pt>
          <cx:pt idx="228">2.1045790000000002</cx:pt>
          <cx:pt idx="229">6.6702079999999997</cx:pt>
          <cx:pt idx="230">2.5870440000000001</cx:pt>
          <cx:pt idx="231">3.9019059999999999</cx:pt>
          <cx:pt idx="232">3.4074979999999999</cx:pt>
          <cx:pt idx="233">14.684380000000001</cx:pt>
          <cx:pt idx="234">6.2291990000000004</cx:pt>
          <cx:pt idx="235">5.8359019999999999</cx:pt>
          <cx:pt idx="236">6.4133969999999998</cx:pt>
          <cx:pt idx="237">10.74184</cx:pt>
          <cx:pt idx="238">3.8558859999999999</cx:pt>
          <cx:pt idx="239">3.4944139999999999</cx:pt>
          <cx:pt idx="240">4.1997489999999997</cx:pt>
          <cx:pt idx="241">4.7694099999999997</cx:pt>
          <cx:pt idx="242">3.4062920000000001</cx:pt>
          <cx:pt idx="243">4.9092589999999996</cx:pt>
          <cx:pt idx="244">6.8792260000000001</cx:pt>
          <cx:pt idx="245">2.9610460000000001</cx:pt>
          <cx:pt idx="246">2.955041</cx:pt>
          <cx:pt idx="247">5.7860469999999999</cx:pt>
          <cx:pt idx="248">3.4717910000000001</cx:pt>
          <cx:pt idx="249">2.7936960000000002</cx:pt>
          <cx:pt idx="250">6.9636959999999997</cx:pt>
          <cx:pt idx="251">2.6876920000000002</cx:pt>
          <cx:pt idx="252">3.829977</cx:pt>
          <cx:pt idx="253">3.1627930000000002</cx:pt>
          <cx:pt idx="254">12.41221</cx:pt>
          <cx:pt idx="255">2.0543809999999998</cx:pt>
          <cx:pt idx="256">5.649635</cx:pt>
          <cx:pt idx="257">5.2024460000000001</cx:pt>
          <cx:pt idx="258">4.2542070000000001</cx:pt>
          <cx:pt idx="259">5.6301699999999997</cx:pt>
          <cx:pt idx="260">2.5878760000000001</cx:pt>
          <cx:pt idx="261">3.5535619999999999</cx:pt>
          <cx:pt idx="262">3.5838429999999999</cx:pt>
          <cx:pt idx="263">4.3424100000000001</cx:pt>
          <cx:pt idx="264">3.6591800000000001</cx:pt>
          <cx:pt idx="265">5.9312180000000003</cx:pt>
          <cx:pt idx="266">1.1461319999999999</cx:pt>
          <cx:pt idx="267">2.5451769999999998</cx:pt>
          <cx:pt idx="268">4.1141829999999997</cx:pt>
          <cx:pt idx="269">0.97422830000000005</cx:pt>
          <cx:pt idx="270">3.7166320000000002</cx:pt>
          <cx:pt idx="271">6.9184570000000001</cx:pt>
          <cx:pt idx="272">2.4623050000000002</cx:pt>
          <cx:pt idx="273">1.9478850000000001</cx:pt>
          <cx:pt idx="274">2.637858</cx:pt>
          <cx:pt idx="275">10.5557</cx:pt>
          <cx:pt idx="276">1.9299310000000001</cx:pt>
          <cx:pt idx="277">5.3164759999999998</cx:pt>
          <cx:pt idx="278">4.6737140000000004</cx:pt>
          <cx:pt idx="279">4.5138290000000003</cx:pt>
          <cx:pt idx="280">5.4880680000000002</cx:pt>
          <cx:pt idx="281">2.9097689999999998</cx:pt>
          <cx:pt idx="282">3.494599</cx:pt>
          <cx:pt idx="283">2.1965460000000001</cx:pt>
          <cx:pt idx="284">4.2733150000000002</cx:pt>
          <cx:pt idx="285">3.303728</cx:pt>
          <cx:pt idx="286">5.1541259999999998</cx:pt>
          <cx:pt idx="287">1.2686839999999999</cx:pt>
          <cx:pt idx="288">1.7578590000000001</cx:pt>
          <cx:pt idx="289">1.3925920000000001</cx:pt>
          <cx:pt idx="290">1.694869</cx:pt>
          <cx:pt idx="291">3.6081080000000001</cx:pt>
          <cx:pt idx="292">5.8580519999999998</cx:pt>
          <cx:pt idx="293">1.428067</cx:pt>
          <cx:pt idx="294">2.1799409999999999</cx:pt>
          <cx:pt idx="295">1.856886</cx:pt>
          <cx:pt idx="296">6.6095689999999996</cx:pt>
          <cx:pt idx="297">0.13948250000000001</cx:pt>
          <cx:pt idx="298">4.1707590000000003</cx:pt>
          <cx:pt idx="299">1.595178</cx:pt>
          <cx:pt idx="300">2.439257</cx:pt>
          <cx:pt idx="301">2.7437480000000001</cx:pt>
          <cx:pt idx="302">1.5463629999999999</cx:pt>
          <cx:pt idx="303">2.6606100000000001</cx:pt>
          <cx:pt idx="304">1.536143</cx:pt>
          <cx:pt idx="305">3.2607879999999998</cx:pt>
          <cx:pt idx="306">2.853075</cx:pt>
          <cx:pt idx="307">4.8683319999999997</cx:pt>
          <cx:pt idx="308">2.3033130000000002</cx:pt>
          <cx:pt idx="309">2.0027360000000001</cx:pt>
          <cx:pt idx="310">2.5144579999999999</cx:pt>
          <cx:pt idx="311">2.0248080000000002</cx:pt>
          <cx:pt idx="312">2.9272010000000002</cx:pt>
          <cx:pt idx="313">4.4139239999999997</cx:pt>
          <cx:pt idx="314">0.909196</cx:pt>
          <cx:pt idx="315">2.5908120000000001</cx:pt>
          <cx:pt idx="316">1.9052990000000001</cx:pt>
          <cx:pt idx="317">5.3096610000000002</cx:pt>
          <cx:pt idx="318">2.1482160000000001</cx:pt>
          <cx:pt idx="319">5.0491820000000001</cx:pt>
          <cx:pt idx="320">1.932518</cx:pt>
          <cx:pt idx="321">2.6924429999999999</cx:pt>
          <cx:pt idx="322">2.119275</cx:pt>
          <cx:pt idx="323">2.4039060000000001</cx:pt>
          <cx:pt idx="324">1.762235</cx:pt>
          <cx:pt idx="325">2.9010470000000002</cx:pt>
          <cx:pt idx="326">2.2788599999999999</cx:pt>
          <cx:pt idx="327">2.9922270000000002</cx:pt>
          <cx:pt idx="328">6.0521479999999999</cx:pt>
          <cx:pt idx="329">4.3187309999999997</cx:pt>
          <cx:pt idx="330">1.9259919999999999</cx:pt>
          <cx:pt idx="331">3.3302510000000001</cx:pt>
          <cx:pt idx="332">4.6355870000000001</cx:pt>
          <cx:pt idx="333">2.2937370000000001</cx:pt>
          <cx:pt idx="334">4.5215920000000001</cx:pt>
          <cx:pt idx="335">0.53039689999999995</cx:pt>
          <cx:pt idx="336">1.644879</cx:pt>
          <cx:pt idx="337">2.0498769999999999</cx:pt>
          <cx:pt idx="338">3.6934909999999999</cx:pt>
          <cx:pt idx="339">1.512197</cx:pt>
          <cx:pt idx="340">4.1940289999999996</cx:pt>
          <cx:pt idx="341">0.83074300000000001</cx:pt>
          <cx:pt idx="342">1.4382490000000001</cx:pt>
          <cx:pt idx="343">1.6422410000000001</cx:pt>
          <cx:pt idx="344">2.5938189999999999</cx:pt>
          <cx:pt idx="345">1.8819250000000001</cx:pt>
          <cx:pt idx="346">0.28335690000000002</cx:pt>
          <cx:pt idx="347">1.514748</cx:pt>
          <cx:pt idx="348">2.703681</cx:pt>
          <cx:pt idx="349">5.6114119999999996</cx:pt>
          <cx:pt idx="350">2.4241820000000001</cx:pt>
          <cx:pt idx="351">2.062964</cx:pt>
          <cx:pt idx="352">2.1462859999999999</cx:pt>
          <cx:pt idx="353">3.3530030000000002</cx:pt>
          <cx:pt idx="354">3.773056</cx:pt>
          <cx:pt idx="355">3.468963</cx:pt>
          <cx:pt idx="356">0.41877180000000003</cx:pt>
          <cx:pt idx="357">1.431378</cx:pt>
          <cx:pt idx="358">0.95253849999999995</cx:pt>
          <cx:pt idx="359">5.3170029999999997</cx:pt>
          <cx:pt idx="360">1.607216</cx:pt>
          <cx:pt idx="361">2.6036440000000001</cx:pt>
          <cx:pt idx="362">0.3036818</cx:pt>
          <cx:pt idx="363">0.23812810000000001</cx:pt>
          <cx:pt idx="364">1.933198</cx:pt>
          <cx:pt idx="365">2.0250650000000001</cx:pt>
          <cx:pt idx="366">1.309563</cx:pt>
          <cx:pt idx="367">1.088673</cx:pt>
          <cx:pt idx="368">1.1045659999999999</cx:pt>
          <cx:pt idx="369">2.385866</cx:pt>
          <cx:pt idx="370">4.9460579999999998</cx:pt>
          <cx:pt idx="371">0.94975580000000004</cx:pt>
          <cx:pt idx="372">1.81149</cx:pt>
          <cx:pt idx="373">1.8766149999999999</cx:pt>
          <cx:pt idx="374">-0.41316039999999998</cx:pt>
          <cx:pt idx="375">1.6894039999999999</cx:pt>
          <cx:pt idx="376">2.5974110000000001</cx:pt>
          <cx:pt idx="377">1.6087959999999999</cx:pt>
          <cx:pt idx="378">2.2368730000000001</cx:pt>
          <cx:pt idx="379">0.78987680000000005</cx:pt>
          <cx:pt idx="380">2.3328129999999998</cx:pt>
          <cx:pt idx="381">1.398026</cx:pt>
          <cx:pt idx="382">2.4821819999999999</cx:pt>
          <cx:pt idx="383">0.25209700000000002</cx:pt>
          <cx:pt idx="384">-0.54396029999999995</cx:pt>
          <cx:pt idx="385">1.354026</cx:pt>
          <cx:pt idx="386">2.4639479999999998</cx:pt>
          <cx:pt idx="387">1.7625489999999999</cx:pt>
          <cx:pt idx="388">1.59487</cx:pt>
          <cx:pt idx="389">1.1961980000000001</cx:pt>
          <cx:pt idx="390">2.2860230000000001</cx:pt>
          <cx:pt idx="391">4.695411</cx:pt>
          <cx:pt idx="392">1.046262</cx:pt>
          <cx:pt idx="393">1.9055409999999999</cx:pt>
          <cx:pt idx="394">1.4449590000000001</cx:pt>
          <cx:pt idx="395">0.88237639999999995</cx:pt>
          <cx:pt idx="396">2.0604</cx:pt>
          <cx:pt idx="397">2.5502570000000002</cx:pt>
          <cx:pt idx="398">0.72581300000000004</cx:pt>
          <cx:pt idx="399">1.297358</cx:pt>
          <cx:pt idx="400">0.57763430000000004</cx:pt>
          <cx:pt idx="401">2.7960020000000001</cx:pt>
          <cx:pt idx="402">1.4791190000000001</cx:pt>
          <cx:pt idx="403">1.89063</cx:pt>
          <cx:pt idx="404">0.80256519999999998</cx:pt>
          <cx:pt idx="405">0.34509400000000001</cx:pt>
          <cx:pt idx="406">0.4798443</cx:pt>
          <cx:pt idx="407">2.2276669999999998</cx:pt>
          <cx:pt idx="408">1.3147390000000001</cx:pt>
          <cx:pt idx="409">1.2299720000000001</cx:pt>
          <cx:pt idx="410">0.73134410000000005</cx:pt>
          <cx:pt idx="411">2.0763240000000001</cx:pt>
          <cx:pt idx="412">3.8589220000000002</cx:pt>
          <cx:pt idx="413">-0.37119279999999999</cx:pt>
          <cx:pt idx="414">2.3556400000000002</cx:pt>
          <cx:pt idx="415">0.73937149999999996</cx:pt>
          <cx:pt idx="416">1.044624</cx:pt>
          <cx:pt idx="417">2.2355049999999999</cx:pt>
          <cx:pt idx="418">2.4576150000000001</cx:pt>
          <cx:pt idx="419">-0.10882410000000001</cx:pt>
          <cx:pt idx="420">5.6740740000000001</cx:pt>
          <cx:pt idx="421">0.50717920000000005</cx:pt>
          <cx:pt idx="422">2.8430140000000002</cx:pt>
          <cx:pt idx="423">1.6800330000000001</cx:pt>
          <cx:pt idx="424">1.983422</cx:pt>
          <cx:pt idx="425">0.37926500000000002</cx:pt>
          <cx:pt idx="426">0.33813260000000001</cx:pt>
          <cx:pt idx="427">0.49898419999999999</cx:pt>
          <cx:pt idx="428">2.387791</cx:pt>
          <cx:pt idx="429">1.825637</cx:pt>
          <cx:pt idx="430">2.5590259999999998</cx:pt>
          <cx:pt idx="431">1.6551720000000001</cx:pt>
          <cx:pt idx="432">2.4343159999999999</cx:pt>
          <cx:pt idx="433">3.4533689999999999</cx:pt>
          <cx:pt idx="434">3.7214689999999999</cx:pt>
          <cx:pt idx="435">1.987509</cx:pt>
          <cx:pt idx="436">0.075553159999999994</cx:pt>
          <cx:pt idx="437">4.1873110000000002</cx:pt>
          <cx:pt idx="438">1.5588869999999999</cx:pt>
          <cx:pt idx="439">2.9360909999999998</cx:pt>
          <cx:pt idx="440">-0.58344660000000004</cx:pt>
          <cx:pt idx="441">4.9876630000000004</cx:pt>
          <cx:pt idx="442">1.18479</cx:pt>
          <cx:pt idx="443">3.5431710000000001</cx:pt>
          <cx:pt idx="444">2.0908289999999998</cx:pt>
          <cx:pt idx="445">2.6192700000000002</cx:pt>
          <cx:pt idx="446">0.96985549999999998</cx:pt>
          <cx:pt idx="447">1.8409930000000001</cx:pt>
          <cx:pt idx="448">1.2817400000000001</cx:pt>
          <cx:pt idx="449">3.1575519999999999</cx:pt>
          <cx:pt idx="450">2.1529310000000002</cx:pt>
          <cx:pt idx="451">2.621095</cx:pt>
          <cx:pt idx="452">2.6142099999999999</cx:pt>
          <cx:pt idx="453">2.6706500000000002</cx:pt>
          <cx:pt idx="454">3.3546649999999998</cx:pt>
          <cx:pt idx="455">2.0804079999999998</cx:pt>
          <cx:pt idx="456">2.1462379999999999</cx:pt>
          <cx:pt idx="457">1.067731</cx:pt>
          <cx:pt idx="458">4.2599130000000001</cx:pt>
          <cx:pt idx="459">3.5494330000000001</cx:pt>
          <cx:pt idx="460">3.5112399999999999</cx:pt>
          <cx:pt idx="461">-0.81972219999999996</cx:pt>
          <cx:pt idx="462">6.5961420000000004</cx:pt>
          <cx:pt idx="463">2.1201249999999998</cx:pt>
          <cx:pt idx="464">4.7613620000000001</cx:pt>
          <cx:pt idx="465">2.6849080000000001</cx:pt>
          <cx:pt idx="466">2.6676139999999999</cx:pt>
          <cx:pt idx="467">0.8502731</cx:pt>
          <cx:pt idx="468">1.990745</cx:pt>
          <cx:pt idx="469">1.5694429999999999</cx:pt>
          <cx:pt idx="470">1.9630810000000001</cx:pt>
          <cx:pt idx="471">1.9698279999999999</cx:pt>
          <cx:pt idx="472">1.5438590000000001</cx:pt>
          <cx:pt idx="473">2.1561699999999999</cx:pt>
          <cx:pt idx="474">2.3191259999999998</cx:pt>
          <cx:pt idx="475">3.019215</cx:pt>
          <cx:pt idx="476">2.6746219999999998</cx:pt>
          <cx:pt idx="477">2.4977119999999999</cx:pt>
          <cx:pt idx="478">1.4832989999999999</cx:pt>
          <cx:pt idx="479">3.0011190000000001</cx:pt>
          <cx:pt idx="480">3.3759929999999998</cx:pt>
          <cx:pt idx="481">2.8365849999999999</cx:pt>
          <cx:pt idx="482">-0.71654099999999998</cx:pt>
          <cx:pt idx="483">3.8106559999999998</cx:pt>
          <cx:pt idx="484">2.0432959999999998</cx:pt>
          <cx:pt idx="485">3.3606590000000001</cx:pt>
          <cx:pt idx="486">2.4199069999999998</cx:pt>
          <cx:pt idx="487">2.536171</cx:pt>
          <cx:pt idx="488">0.50128600000000001</cx:pt>
          <cx:pt idx="489">1.094301</cx:pt>
          <cx:pt idx="490">0.88992859999999996</cx:pt>
          <cx:pt idx="491">0.98159280000000004</cx:pt>
          <cx:pt idx="492">1.6453390000000001</cx:pt>
          <cx:pt idx="493">0.61423300000000003</cx:pt>
          <cx:pt idx="494">1.409492</cx:pt>
          <cx:pt idx="495">1.4570749999999999</cx:pt>
          <cx:pt idx="496">2.064584</cx:pt>
          <cx:pt idx="497">1.9653149999999999</cx:pt>
          <cx:pt idx="498">2.3461150000000002</cx:pt>
          <cx:pt idx="499">1.2828599999999999</cx:pt>
          <cx:pt idx="500">2.3494600000000001</cx:pt>
          <cx:pt idx="501">2.0145840000000002</cx:pt>
          <cx:pt idx="502">2.901211</cx:pt>
          <cx:pt idx="503">-0.32242379999999998</cx:pt>
          <cx:pt idx="504">2.1411959999999999</cx:pt>
          <cx:pt idx="505">2.2348849999999998</cx:pt>
          <cx:pt idx="506">2.5143710000000001</cx:pt>
          <cx:pt idx="507">1.3407020000000001</cx:pt>
          <cx:pt idx="508">2.2079339999999998</cx:pt>
          <cx:pt idx="509">0.50115730000000003</cx:pt>
          <cx:pt idx="510">0.17660310000000001</cx:pt>
          <cx:pt idx="511">1.683157</cx:pt>
          <cx:pt idx="512">0.4044663</cx:pt>
          <cx:pt idx="513">1.869</cx:pt>
          <cx:pt idx="514">-0.21223829999999999</cx:pt>
          <cx:pt idx="515">1.7779450000000001</cx:pt>
          <cx:pt idx="516">1.7596069999999999</cx:pt>
          <cx:pt idx="517">1.883146</cx:pt>
          <cx:pt idx="518">1.9720329999999999</cx:pt>
          <cx:pt idx="519">1.359874</cx:pt>
          <cx:pt idx="520">1.0693520000000001</cx:pt>
          <cx:pt idx="521">2.0276390000000002</cx:pt>
          <cx:pt idx="522">1.5346329999999999</cx:pt>
          <cx:pt idx="523">2.429891</cx:pt>
          <cx:pt idx="524">-0.45596189999999998</cx:pt>
          <cx:pt idx="525">2.1654960000000001</cx:pt>
          <cx:pt idx="526">1.2551490000000001</cx:pt>
          <cx:pt idx="527">2.6831040000000002</cx:pt>
          <cx:pt idx="528">1.356565</cx:pt>
          <cx:pt idx="529">1.889365</cx:pt>
          <cx:pt idx="530">0.63256080000000003</cx:pt>
          <cx:pt idx="531">0.0051671729999999997</cx:pt>
          <cx:pt idx="532">0.72350619999999999</cx:pt>
          <cx:pt idx="533">1.4008290000000001</cx:pt>
          <cx:pt idx="534">2.1390210000000001</cx:pt>
          <cx:pt idx="535">0.18590300000000001</cx:pt>
          <cx:pt idx="536">1.6891750000000001</cx:pt>
          <cx:pt idx="537">2.1699510000000002</cx:pt>
          <cx:pt idx="538">1.8769089999999999</cx:pt>
          <cx:pt idx="539">2.7205110000000001</cx:pt>
          <cx:pt idx="540">1.322362</cx:pt>
          <cx:pt idx="541">1.4402649999999999</cx:pt>
          <cx:pt idx="542">2.142798</cx:pt>
          <cx:pt idx="543">1.1888540000000001</cx:pt>
          <cx:pt idx="544">2.4819939999999998</cx:pt>
          <cx:pt idx="545">-0.37886760000000003</cx:pt>
          <cx:pt idx="546">4.0370790000000003</cx:pt>
          <cx:pt idx="547">1.163713</cx:pt>
          <cx:pt idx="548">2.917926</cx:pt>
          <cx:pt idx="549">1.272842</cx:pt>
          <cx:pt idx="550">1.681551</cx:pt>
          <cx:pt idx="551">0.65143359999999995</cx:pt>
          <cx:pt idx="552">0.74920140000000002</cx:pt>
          <cx:pt idx="553">0.67889279999999996</cx:pt>
          <cx:pt idx="554">1.0005580000000001</cx:pt>
          <cx:pt idx="555">0.6068964</cx:pt>
          <cx:pt idx="556">1.2709600000000001</cx:pt>
          <cx:pt idx="557">0.91666669999999995</cx:pt>
          <cx:pt idx="558">2.5013480000000001</cx:pt>
          <cx:pt idx="559">1.9916119999999999</cx:pt>
          <cx:pt idx="560">2.6821730000000001</cx:pt>
          <cx:pt idx="561">1.37144</cx:pt>
          <cx:pt idx="562">1.7</cx:pt>
          <cx:pt idx="563">1.969738</cx:pt>
          <cx:pt idx="564">0.35772169999999998</cx:pt>
          <cx:pt idx="565">2.7501199999999999</cx:pt>
          <cx:pt idx="566">-0.35284779999999999</cx:pt>
          <cx:pt idx="567">5.2173970000000001</cx:pt>
          <cx:pt idx="568">1.4692730000000001</cx:pt>
          <cx:pt idx="569">2.3533140000000001</cx:pt>
          <cx:pt idx="570">2.0397599999999998</cx:pt>
          <cx:pt idx="571">1.6166689999999999</cx:pt>
          <cx:pt idx="572">0.63949690000000003</cx:pt>
          <cx:pt idx="573">2.5576050000000001</cx:pt>
          <cx:pt idx="574">1.8978520000000001</cx:pt>
          <cx:pt idx="575">1.4129689999999999</cx:pt>
          <cx:pt idx="576">1.630501</cx:pt>
          <cx:pt idx="577">2.6408700000000001</cx:pt>
          <cx:pt idx="578">1.6184970000000001</cx:pt>
          <cx:pt idx="579">2.3370700000000002</cx:pt>
          <cx:pt idx="580">2.128914</cx:pt>
          <cx:pt idx="581">1.8060590000000001</cx:pt>
          <cx:pt idx="582">1.428321</cx:pt>
          <cx:pt idx="583">1.8999999999999999</cx:pt>
          <cx:pt idx="584">2.4536549999999999</cx:pt>
          <cx:pt idx="585">1.4834350000000001</cx:pt>
          <cx:pt idx="586">2.4478070000000001</cx:pt>
          <cx:pt idx="587">-0.2066981</cx:pt>
          <cx:pt idx="588">3.244488</cx:pt>
          <cx:pt idx="589">1.5447029999999999</cx:pt>
          <cx:pt idx="590">1.988089</cx:pt>
          <cx:pt idx="591">1.064956</cx:pt>
          <cx:pt idx="592">2.1889509999999999</cx:pt>
          <cx:pt idx="593">1.3565259999999999</cx:pt>
          <cx:pt idx="594">2.072597</cx:pt>
          <cx:pt idx="595">1.360562</cx:pt>
          <cx:pt idx="596">2.4740980000000001</cx:pt>
          <cx:pt idx="597">1.936882</cx:pt>
          <cx:pt idx="598">2.5496699999999999</cx:pt>
          <cx:pt idx="599">1.942142</cx:pt>
          <cx:pt idx="600">2.2979349999999998</cx:pt>
          <cx:pt idx="601">2.2807240000000002</cx:pt>
          <cx:pt idx="602">1.88127</cx:pt>
          <cx:pt idx="603">2.247544</cx:pt>
          <cx:pt idx="604">1.8999999999999999</cx:pt>
          <cx:pt idx="605">3.6008179999999999</cx:pt>
          <cx:pt idx="606">1.8417220000000001</cx:pt>
          <cx:pt idx="607">2.335474</cx:pt>
          <cx:pt idx="608">0.21640239999999999</cx:pt>
          <cx:pt idx="609">-4.3036120000000002</cx:pt>
          <cx:pt idx="610">1.3192440000000001</cx:pt>
          <cx:pt idx="611">1.1248389999999999</cx:pt>
          <cx:pt idx="612">1.687692</cx:pt>
          <cx:pt idx="613">1.572092</cx:pt>
          <cx:pt idx="614">0.90384690000000001</cx:pt>
          <cx:pt idx="615">-0.95214489999999996</cx:pt>
          <cx:pt idx="616">1.1903840000000001</cx:pt>
          <cx:pt idx="617">2.4157790000000001</cx:pt>
          <cx:pt idx="618">1.9400630000000001</cx:pt>
          <cx:pt idx="619">0.39874280000000001</cx:pt>
          <cx:pt idx="620">1.7696289999999999</cx:pt>
          <cx:pt idx="621">1.6994359999999999</cx:pt>
          <cx:pt idx="622">1.7031700000000001</cx:pt>
          <cx:pt idx="623">2.5246789999999999</cx:pt>
          <cx:pt idx="624">2.1616650000000002</cx:pt>
          <cx:pt idx="625">1.6000000000000001</cx:pt>
          <cx:pt idx="626">2.3124880000000001</cx:pt>
          <cx:pt idx="627">1.7614300000000001</cx:pt>
          <cx:pt idx="628">0.79629660000000002</cx:pt>
          <cx:pt idx="629">-0.70404829999999996</cx:pt>
          <cx:pt idx="630">-1.3952359999999999</cx:pt>
          <cx:pt idx="631">0.90216410000000002</cx:pt>
          <cx:pt idx="632">0.99159799999999998</cx:pt>
          <cx:pt idx="633">1.3351630000000001</cx:pt>
          <cx:pt idx="634">1.5730949999999999</cx:pt>
          <cx:pt idx="635">0.24148449999999999</cx:pt>
          <cx:pt idx="636">0.51148959999999999</cx:pt>
          <cx:pt idx="637">0.61948320000000001</cx:pt>
          <cx:pt idx="638">1.5871010000000001</cx:pt>
          <cx:pt idx="639">1.3986080000000001</cx:pt>
          <cx:pt idx="640">1.1894480000000001</cx:pt>
          <cx:pt idx="641">1.4098850000000001</cx:pt>
          <cx:pt idx="642">0.95856050000000004</cx:pt>
          <cx:pt idx="643">1.2287950000000001</cx:pt>
          <cx:pt idx="644">1.838055</cx:pt>
          <cx:pt idx="645">1.834524</cx:pt>
          <cx:pt idx="646">2</cx:pt>
          <cx:pt idx="647">2.6946949999999998</cx:pt>
          <cx:pt idx="648">1.589399</cx:pt>
          <cx:pt idx="649">0.57073810000000003</cx:pt>
          <cx:pt idx="650">-1.182131</cx:pt>
          <cx:pt idx="651">1.8370820000000001</cx:pt>
          <cx:pt idx="652">1.0990489999999999</cx:pt>
          <cx:pt idx="653">2.829323</cx:pt>
          <cx:pt idx="654">1.432658</cx:pt>
          <cx:pt idx="655">1.9969460000000001</cx:pt>
          <cx:pt idx="656">0.11187809999999999</cx:pt>
          <cx:pt idx="657">3.0090319999999999</cx:pt>
          <cx:pt idx="658">0.90383210000000003</cx:pt>
          <cx:pt idx="659">1.1747650000000001</cx:pt>
          <cx:pt idx="660">1.8074410000000001</cx:pt>
          <cx:pt idx="661">2.0416669999999999</cx:pt>
          <cx:pt idx="662">2.350419</cx:pt>
          <cx:pt idx="663">1.658561</cx:pt>
          <cx:pt idx="664">1.644163</cx:pt>
          <cx:pt idx="665">2.6799119999999998</cx:pt>
          <cx:pt idx="666">1.883594</cx:pt>
          <cx:pt idx="667">2.7999999999999998</cx:pt>
          <cx:pt idx="668">2.1530049999999998</cx:pt>
          <cx:pt idx="669">1.7607200000000001</cx:pt>
          <cx:pt idx="670">1.299747</cx:pt>
          <cx:pt idx="671">-0.86317410000000006</cx:pt>
          <cx:pt idx="672">0.86821199999999998</cx:pt>
          <cx:pt idx="673">1.3969529999999999</cx:pt>
          <cx:pt idx="674">1.4515709999999999</cx:pt>
          <cx:pt idx="675">1.3549389999999999</cx:pt>
          <cx:pt idx="676">1.9104760000000001</cx:pt>
          <cx:pt idx="677">-0.9340948</cx:pt>
          <cx:pt idx="678">0.86861219999999995</cx:pt>
          <cx:pt idx="679">1.3176920000000001</cx:pt>
          <cx:pt idx="680">1.3932340000000001</cx:pt>
          <cx:pt idx="681">2.2364600000000001</cx:pt>
          <cx:pt idx="682">2.2703139999999999</cx:pt>
          <cx:pt idx="683">2.0924930000000002</cx:pt>
          <cx:pt idx="684">2.110004</cx:pt>
          <cx:pt idx="685">1.856714</cx:pt>
          <cx:pt idx="686">1.2144760000000001</cx:pt>
          <cx:pt idx="687">2.0227979999999999</cx:pt>
          <cx:pt idx="688">2.1000000000000001</cx:pt>
          <cx:pt idx="689">2.1304590000000001</cx:pt>
          <cx:pt idx="690">2.0020470000000001</cx:pt>
          <cx:pt idx="691">1.24777</cx:pt>
          <cx:pt idx="692">-0.48275859999999998</cx:pt>
          <cx:pt idx="693">0.50676100000000002</cx:pt>
          <cx:pt idx="694">0.81439609999999996</cx:pt>
          <cx:pt idx="695">0.1891651</cx:pt>
          <cx:pt idx="696">0.82844609999999996</cx:pt>
          <cx:pt idx="697">1.1575230000000001</cx:pt>
          <cx:pt idx="698">-0.27241140000000003</cx:pt>
          <cx:pt idx="699">-0.2368044</cx:pt>
          <cx:pt idx="700">1.225309</cx:pt>
          <cx:pt idx="701">1.673826</cx:pt>
          <cx:pt idx="702">1.3513740000000001</cx:pt>
          <cx:pt idx="703">0.98219279999999998</cx:pt>
          <cx:pt idx="704">2.073531</cx:pt>
          <cx:pt idx="705">1.763072</cx:pt>
          <cx:pt idx="706">1.574794</cx:pt>
          <cx:pt idx="707">1.2082569999999999</cx:pt>
          <cx:pt idx="708">1.036076</cx:pt>
          <cx:pt idx="709">1.8999999999999999</cx:pt>
          <cx:pt idx="710">2.4002810000000001</cx:pt>
          <cx:pt idx="711">2.7374809999999998</cx:pt>
          <cx:pt idx="712">1.080211</cx:pt>
          <cx:pt idx="713">-0.1645877</cx:pt>
          <cx:pt idx="714">0.75769569999999997</cx:pt>
          <cx:pt idx="715">0.92507269999999997</cx:pt>
          <cx:pt idx="716">0.074026019999999998</cx:pt>
          <cx:pt idx="717">1.562716</cx:pt>
          <cx:pt idx="718">0.65146669999999995</cx:pt>
          <cx:pt idx="719">-0.056366960000000001</cx:pt>
          <cx:pt idx="720">-0.02457442</cx:pt>
          <cx:pt idx="721">1.30847</cx:pt>
          <cx:pt idx="722">2.2995199999999998</cx:pt>
          <cx:pt idx="723">1.574193</cx:pt>
          <cx:pt idx="724">1.4629129999999999</cx:pt>
          <cx:pt idx="725">1.9767170000000001</cx:pt>
          <cx:pt idx="726">1.749671</cx:pt>
          <cx:pt idx="727">1.8081689999999999</cx:pt>
          <cx:pt idx="728">1.4435089999999999</cx:pt>
          <cx:pt idx="729">0.86494939999999998</cx:pt>
          <cx:pt idx="730">1.6000000000000001</cx:pt>
          <cx:pt idx="731">2.5880350000000001</cx:pt>
          <cx:pt idx="732">1.421008</cx:pt>
          <cx:pt idx="733">-0.046196000000000001</cx:pt>
          <cx:pt idx="734">1.89154</cx:pt>
          <cx:pt idx="735">1.012227</cx:pt>
          <cx:pt idx="736">0.48361399999999999</cx:pt>
          <cx:pt idx="737">0.66407910000000003</cx:pt>
          <cx:pt idx="738">2.696418</cx:pt>
          <cx:pt idx="739">0.63678120000000005</cx:pt>
          <cx:pt idx="740">-0.47716960000000003</cx:pt>
          <cx:pt idx="741">0.024021810000000001</cx:pt>
          <cx:pt idx="742">1.557151</cx:pt>
          <cx:pt idx="743">2.66289</cx:pt>
          <cx:pt idx="744">1.3693010000000001</cx:pt>
          <cx:pt idx="745">0.56192260000000005</cx:pt>
          <cx:pt idx="746">1.845618</cx:pt>
          <cx:pt idx="747">1.828419</cx:pt>
          <cx:pt idx="748">1.7780590000000001</cx:pt>
          <cx:pt idx="749">1.106843</cx:pt>
          <cx:pt idx="750">1.2331890000000001</cx:pt>
          <cx:pt idx="751">1.3</cx:pt>
          <cx:pt idx="752">2.4624250000000001</cx:pt>
          <cx:pt idx="753">1.2685599999999999</cx:pt>
          <cx:pt idx="754">0.51604969999999994</cx:pt>
          <cx:pt idx="755">1.0814950000000001</cx:pt>
          <cx:pt idx="756">0.90269909999999998</cx:pt>
          <cx:pt idx="757">0.41586030000000002</cx:pt>
          <cx:pt idx="758">0.73813530000000005</cx:pt>
          <cx:pt idx="759">1.9236770000000001</cx:pt>
          <cx:pt idx="760">0.4979809</cx:pt>
          <cx:pt idx="761">-0.31088130000000003</cx:pt>
          <cx:pt idx="762">0.8972504</cx:pt>
          <cx:pt idx="763">1.202826</cx:pt>
          <cx:pt idx="764">3.2633320000000001</cx:pt>
          <cx:pt idx="765">1.959435</cx:pt>
          <cx:pt idx="766">0.9633815</cx:pt>
          <cx:pt idx="767">1.4667889999999999</cx:pt>
          <cx:pt idx="768">2.2109019999999999</cx:pt>
          <cx:pt idx="769">1.8920170000000001</cx:pt>
          <cx:pt idx="770">1.3464510000000001</cx:pt>
          <cx:pt idx="771">0.7044435</cx:pt>
          <cx:pt idx="772">1.6000000000000001</cx:pt>
          <cx:pt idx="773">1.812424</cx:pt>
          <cx:pt idx="774">0.81003809999999998</cx:pt>
          <cx:pt idx="775">0.84288039999999997</cx:pt>
          <cx:pt idx="776">0.37910700000000003</cx:pt>
          <cx:pt idx="777">0.32136229999999999</cx:pt>
          <cx:pt idx="778">0.5213681</cx:pt>
          <cx:pt idx="779">1.088435</cx:pt>
          <cx:pt idx="780">1.6162890000000001</cx:pt>
          <cx:pt idx="781">0.71195140000000001</cx:pt>
          <cx:pt idx="782">0.29516799999999999</cx:pt>
          <cx:pt idx="783">1.3727940000000001</cx:pt>
          <cx:pt idx="784">1.2143090000000001</cx:pt>
          <cx:pt idx="785">1.69668</cx:pt>
          <cx:pt idx="786">1.5153559999999999</cx:pt>
          <cx:pt idx="787">0.65868760000000004</cx:pt>
          <cx:pt idx="788">1.9712529999999999</cx:pt>
          <cx:pt idx="789">1.84449</cx:pt>
          <cx:pt idx="790">1.891526</cx:pt>
          <cx:pt idx="791">1.3912929999999999</cx:pt>
          <cx:pt idx="792">0.88707329999999995</cx:pt>
          <cx:pt idx="793">2.2999999999999998</cx:pt>
          <cx:pt idx="794">1.6044830000000001</cx:pt>
          <cx:pt idx="795">0.98673149999999998</cx:pt>
          <cx:pt idx="796">1.129472</cx:pt>
          <cx:pt idx="797">-0.025178349999999999</cx:pt>
          <cx:pt idx="798">0.17426050000000001</cx:pt>
          <cx:pt idx="799">1.0551900000000001</cx:pt>
          <cx:pt idx="800">0.66808279999999998</cx:pt>
          <cx:pt idx="801">2.0839729999999999</cx:pt>
          <cx:pt idx="802">0.5977152</cx:pt>
          <cx:pt idx="803">0.40928360000000003</cx:pt>
          <cx:pt idx="804">1.092646</cx:pt>
          <cx:pt idx="805">1.294732</cx:pt>
          <cx:pt idx="806">1.7551460000000001</cx:pt>
          <cx:pt idx="807">1.3128880000000001</cx:pt>
          <cx:pt idx="808">0.68143799999999999</cx:pt>
          <cx:pt idx="809">1.812324</cx:pt>
          <cx:pt idx="810">2.1397330000000001</cx:pt>
          <cx:pt idx="811">2.1234670000000002</cx:pt>
          <cx:pt idx="812">1.178968</cx:pt>
          <cx:pt idx="813">0.69491849999999999</cx:pt>
          <cx:pt idx="814">1.8999999999999999</cx:pt>
          <cx:pt idx="815">1.2690410000000001</cx:pt>
          <cx:pt idx="816">1.292799</cx:pt>
          <cx:pt idx="817">0.92603409999999997</cx:pt>
          <cx:pt idx="818">0.2014775</cx:pt>
          <cx:pt idx="819">1.1350420000000001</cx:pt>
          <cx:pt idx="820">0.78474809999999995</cx:pt>
          <cx:pt idx="821">0.48887740000000002</cx:pt>
          <cx:pt idx="822">2.0895410000000001</cx:pt>
          <cx:pt idx="823">0.57256079999999998</cx:pt>
          <cx:pt idx="824">0.45478499999999999</cx:pt>
          <cx:pt idx="825">1.519436</cx:pt>
          <cx:pt idx="826">1.4775609999999999</cx:pt>
          <cx:pt idx="827">2.3408199999999999</cx:pt>
          <cx:pt idx="828">1.686412</cx:pt>
          <cx:pt idx="829">0.82913199999999998</cx:pt>
          <cx:pt idx="830">1.653481</cx:pt>
          <cx:pt idx="831">2.19197</cx:pt>
          <cx:pt idx="832">2.1456789999999999</cx:pt>
          <cx:pt idx="833">1.8001210000000001</cx:pt>
          <cx:pt idx="834">0.76840509999999995</cx:pt>
          <cx:pt idx="835">1.7</cx:pt>
          <cx:pt idx="836">0.67987869999999995</cx:pt>
          <cx:pt idx="837">2.0051459999999999</cx:pt>
          <cx:pt idx="838">0.95616869999999998</cx:pt>
          <cx:pt idx="839">0.44403480000000001</cx:pt>
          <cx:pt idx="840">0.2301742</cx:pt>
          <cx:pt idx="841">0.88510949999999999</cx:pt>
          <cx:pt idx="842">-0.039272580000000001</cx:pt>
          <cx:pt idx="843">1.1870000000000001</cx:pt>
          <cx:pt idx="844">0.49219780000000002</cx:pt>
          <cx:pt idx="845">-0.34149410000000002</cx:pt>
          <cx:pt idx="846">1.190226</cx:pt>
          <cx:pt idx="847">0.287277</cx:pt>
          <cx:pt idx="848">2.6650580000000001</cx:pt>
          <cx:pt idx="849">1.479317</cx:pt>
          <cx:pt idx="850">0.50405100000000003</cx:pt>
          <cx:pt idx="851">1.899783</cx:pt>
          <cx:pt idx="852">1.702817</cx:pt>
          <cx:pt idx="853">1.6978040000000001</cx:pt>
          <cx:pt idx="854">2.223668</cx:pt>
          <cx:pt idx="855">0.95594809999999997</cx:pt>
          <cx:pt idx="856">1.5</cx:pt>
          <cx:pt idx="857">-0.0040772259999999998</cx:pt>
          <cx:pt idx="858">2.1256059999999999</cx:pt>
          <cx:pt idx="859">0.56825079999999994</cx:pt>
          <cx:pt idx="860">0.10843270000000001</cx:pt>
          <cx:pt idx="861">1.8035669999999999</cx:pt>
          <cx:pt idx="862">0.95627039999999996</cx:pt>
          <cx:pt idx="863">0.75208470000000005</cx:pt>
          <cx:pt idx="864">2.3972509999999998</cx:pt>
          <cx:pt idx="865">0.79664480000000004</cx:pt>
          <cx:pt idx="866">0.35750860000000001</cx:pt>
          <cx:pt idx="867">1.297687</cx:pt>
          <cx:pt idx="868">2.3346589999999998</cx:pt>
          <cx:pt idx="869">1.6597519999999999</cx:pt>
          <cx:pt idx="870">1.6125780000000001</cx:pt>
          <cx:pt idx="871">1.7255929999999999</cx:pt>
          <cx:pt idx="872">2.1498210000000002</cx:pt>
          <cx:pt idx="873">3.5720360000000002</cx:pt>
          <cx:pt idx="874">2.9496180000000001</cx:pt>
          <cx:pt idx="875">3.7116739999999999</cx:pt>
          <cx:pt idx="876">1.1997679999999999</cx:pt>
          <cx:pt idx="877">2.2999999999999998</cx:pt>
          <cx:pt idx="878">1.4060680000000001</cx:pt>
          <cx:pt idx="879">1.917532</cx:pt>
          <cx:pt idx="880">0.570739</cx:pt>
          <cx:pt idx="881">-0.73321119999999995</cx:pt>
          <cx:pt idx="882">4.6982970000000002</cx:pt>
          <cx:pt idx="883">2.7792729999999999</cx:pt>
          <cx:pt idx="884">5.6160370000000004</cx:pt>
          <cx:pt idx="885">5.0820299999999996</cx:pt>
          <cx:pt idx="886">2.9328970000000001</cx:pt>
          <cx:pt idx="887">1.7156229999999999</cx:pt>
          <cx:pt idx="888">5.8153930000000003</cx:pt>
          <cx:pt idx="889">3.9277700000000002</cx:pt>
          <cx:pt idx="890">3.6128849999999999</cx:pt>
          <cx:pt idx="891">4.5695779999999999</cx:pt>
          <cx:pt idx="892">4.146388</cx:pt>
          <cx:pt idx="893">5.4898439999999997</cx:pt>
          <cx:pt idx="894">6.1503870000000003</cx:pt>
          <cx:pt idx="895">6.7358500000000001</cx:pt>
          <cx:pt idx="896">5.9930849999999998</cx:pt>
          <cx:pt idx="897">4.0258070000000004</cx:pt>
          <cx:pt idx="898">5.2999999999999998</cx:pt>
          <cx:pt idx="899">5.5455709999999998</cx:pt>
          <cx:pt idx="900">4.249225</cx:pt>
          <cx:pt idx="901">3.69075</cx:pt>
          <cx:pt idx="902">0.31895250000000003</cx:pt>
        </cx:lvl>
      </cx:numDim>
    </cx:data>
  </cx:chartData>
  <cx:chart>
    <cx:title pos="t" align="ctr" overlay="0">
      <cx:tx>
        <cx:rich>
          <a:bodyPr spcFirstLastPara="1" vertOverflow="ellipsis" horzOverflow="overflow" wrap="square" lIns="0" tIns="0" rIns="0" bIns="0" anchor="ctr" anchorCtr="1"/>
          <a:lstStyle/>
          <a:p>
            <a:pPr algn="ctr" rtl="0">
              <a:defRPr/>
            </a:pPr>
            <a:r>
              <a:rPr lang="en-GB" sz="1400" dirty="0">
                <a:solidFill>
                  <a:srgbClr val="575756"/>
                </a:solidFill>
                <a:effectLst/>
                <a:latin typeface="Myriad Pro"/>
                <a:ea typeface="Calibri" panose="020F0502020204030204" pitchFamily="34" charset="0"/>
                <a:cs typeface="Times New Roman" panose="02020603050405020304" pitchFamily="18" charset="0"/>
              </a:rPr>
              <a:t>Core inflation frequency, 1980-2022</a:t>
            </a:r>
            <a:endParaRPr lang="en-US" sz="1400" b="0" i="0" u="none" strike="noStrike" baseline="0" dirty="0">
              <a:solidFill>
                <a:srgbClr val="000000">
                  <a:lumMod val="65000"/>
                  <a:lumOff val="35000"/>
                </a:srgbClr>
              </a:solidFill>
              <a:latin typeface="Calibri" panose="020F0502020204030204"/>
            </a:endParaRPr>
          </a:p>
        </cx:rich>
      </cx:tx>
    </cx:title>
    <cx:plotArea>
      <cx:plotAreaRegion>
        <cx:series layoutId="clusteredColumn" uniqueId="{3324DF9B-D25E-0041-93DF-E2A97C975FE3}">
          <cx:dataId val="0"/>
          <cx:layoutPr>
            <cx:binning intervalClosed="r" underflow="-2" overflow="10">
              <cx:binSize val="1"/>
            </cx:binning>
          </cx:layoutPr>
        </cx:series>
      </cx:plotAreaRegion>
      <cx:axis id="0">
        <cx:catScaling gapWidth="0"/>
        <cx:tickLabels/>
        <cx:numFmt formatCode="#,##0" sourceLinked="0"/>
        <cx:txPr>
          <a:bodyPr spcFirstLastPara="1" vertOverflow="ellipsis" horzOverflow="overflow" wrap="square" lIns="0" tIns="0" rIns="0" bIns="0" anchor="ctr" anchorCtr="1"/>
          <a:lstStyle/>
          <a:p>
            <a:pPr algn="ctr" rtl="0">
              <a:defRPr/>
            </a:pPr>
            <a:endParaRPr lang="en-GB" sz="900" b="0" i="0" u="none" strike="noStrike" baseline="0">
              <a:solidFill>
                <a:sysClr val="windowText" lastClr="000000">
                  <a:lumMod val="65000"/>
                  <a:lumOff val="35000"/>
                </a:sysClr>
              </a:solidFill>
              <a:latin typeface="Aptos Narrow" panose="02110004020202020204"/>
            </a:endParaRPr>
          </a:p>
        </cx:txPr>
      </cx:axis>
      <cx:axis id="1">
        <cx:valScaling/>
        <cx:majorGridlines/>
        <cx:tickLabels/>
      </cx:axis>
    </cx:plotArea>
  </cx:chart>
  <cx:spPr>
    <a:noFill/>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463BD-C489-4295-9F73-4E57594B4B27}" type="datetimeFigureOut">
              <a:rPr lang="en-BE" smtClean="0"/>
              <a:t>2/12/24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75AB6-C6AA-42C1-9229-942E49F42880}" type="slidenum">
              <a:rPr lang="en-BE" smtClean="0"/>
              <a:t>‹#›</a:t>
            </a:fld>
            <a:endParaRPr lang="en-BE"/>
          </a:p>
        </p:txBody>
      </p:sp>
    </p:spTree>
    <p:extLst>
      <p:ext uri="{BB962C8B-B14F-4D97-AF65-F5344CB8AC3E}">
        <p14:creationId xmlns:p14="http://schemas.microsoft.com/office/powerpoint/2010/main" val="368906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6975AB6-C6AA-42C1-9229-942E49F42880}" type="slidenum">
              <a:rPr lang="en-BE" smtClean="0"/>
              <a:t>2</a:t>
            </a:fld>
            <a:endParaRPr lang="en-BE"/>
          </a:p>
        </p:txBody>
      </p:sp>
    </p:spTree>
    <p:extLst>
      <p:ext uri="{BB962C8B-B14F-4D97-AF65-F5344CB8AC3E}">
        <p14:creationId xmlns:p14="http://schemas.microsoft.com/office/powerpoint/2010/main" val="17358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6975AB6-C6AA-42C1-9229-942E49F42880}" type="slidenum">
              <a:rPr lang="en-BE" smtClean="0"/>
              <a:t>3</a:t>
            </a:fld>
            <a:endParaRPr lang="en-BE"/>
          </a:p>
        </p:txBody>
      </p:sp>
    </p:spTree>
    <p:extLst>
      <p:ext uri="{BB962C8B-B14F-4D97-AF65-F5344CB8AC3E}">
        <p14:creationId xmlns:p14="http://schemas.microsoft.com/office/powerpoint/2010/main" val="305669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6975AB6-C6AA-42C1-9229-942E49F42880}" type="slidenum">
              <a:rPr lang="en-BE" smtClean="0"/>
              <a:t>4</a:t>
            </a:fld>
            <a:endParaRPr lang="en-BE"/>
          </a:p>
        </p:txBody>
      </p:sp>
    </p:spTree>
    <p:extLst>
      <p:ext uri="{BB962C8B-B14F-4D97-AF65-F5344CB8AC3E}">
        <p14:creationId xmlns:p14="http://schemas.microsoft.com/office/powerpoint/2010/main" val="753584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6975AB6-C6AA-42C1-9229-942E49F42880}" type="slidenum">
              <a:rPr lang="en-BE" smtClean="0"/>
              <a:t>5</a:t>
            </a:fld>
            <a:endParaRPr lang="en-BE"/>
          </a:p>
        </p:txBody>
      </p:sp>
    </p:spTree>
    <p:extLst>
      <p:ext uri="{BB962C8B-B14F-4D97-AF65-F5344CB8AC3E}">
        <p14:creationId xmlns:p14="http://schemas.microsoft.com/office/powerpoint/2010/main" val="565507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6975AB6-C6AA-42C1-9229-942E49F42880}" type="slidenum">
              <a:rPr lang="en-BE" smtClean="0"/>
              <a:t>6</a:t>
            </a:fld>
            <a:endParaRPr lang="en-BE"/>
          </a:p>
        </p:txBody>
      </p:sp>
    </p:spTree>
    <p:extLst>
      <p:ext uri="{BB962C8B-B14F-4D97-AF65-F5344CB8AC3E}">
        <p14:creationId xmlns:p14="http://schemas.microsoft.com/office/powerpoint/2010/main" val="4240693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6975AB6-C6AA-42C1-9229-942E49F42880}" type="slidenum">
              <a:rPr lang="en-BE" smtClean="0"/>
              <a:t>7</a:t>
            </a:fld>
            <a:endParaRPr lang="en-BE"/>
          </a:p>
        </p:txBody>
      </p:sp>
    </p:spTree>
    <p:extLst>
      <p:ext uri="{BB962C8B-B14F-4D97-AF65-F5344CB8AC3E}">
        <p14:creationId xmlns:p14="http://schemas.microsoft.com/office/powerpoint/2010/main" val="241932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6975AB6-C6AA-42C1-9229-942E49F42880}" type="slidenum">
              <a:rPr lang="en-BE" smtClean="0"/>
              <a:t>8</a:t>
            </a:fld>
            <a:endParaRPr lang="en-BE"/>
          </a:p>
        </p:txBody>
      </p:sp>
    </p:spTree>
    <p:extLst>
      <p:ext uri="{BB962C8B-B14F-4D97-AF65-F5344CB8AC3E}">
        <p14:creationId xmlns:p14="http://schemas.microsoft.com/office/powerpoint/2010/main" val="57745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62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38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A1DC32-3F83-4E8C-A309-A68E7ED2B8E6}"/>
              </a:ext>
            </a:extLst>
          </p:cNvPr>
          <p:cNvSpPr>
            <a:spLocks noGrp="1"/>
          </p:cNvSpPr>
          <p:nvPr>
            <p:ph type="dt" sz="half" idx="10"/>
          </p:nvPr>
        </p:nvSpPr>
        <p:spPr>
          <a:xfrm>
            <a:off x="838200" y="6356350"/>
            <a:ext cx="2743200" cy="365125"/>
          </a:xfrm>
          <a:prstGeom prst="rect">
            <a:avLst/>
          </a:prstGeom>
        </p:spPr>
        <p:txBody>
          <a:bodyPr/>
          <a:lstStyle/>
          <a:p>
            <a:fld id="{EFB1CCDA-F53C-4D08-ACED-B4DDB76B0D9F}" type="datetimeFigureOut">
              <a:rPr lang="en-GB" smtClean="0"/>
              <a:t>12/02/2024</a:t>
            </a:fld>
            <a:endParaRPr lang="en-GB"/>
          </a:p>
        </p:txBody>
      </p:sp>
      <p:sp>
        <p:nvSpPr>
          <p:cNvPr id="3" name="Footer Placeholder 2">
            <a:extLst>
              <a:ext uri="{FF2B5EF4-FFF2-40B4-BE49-F238E27FC236}">
                <a16:creationId xmlns:a16="http://schemas.microsoft.com/office/drawing/2014/main" id="{A3D267A2-EBDE-49B1-8D92-BE82FD3207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148C104-911A-4596-95F8-5D48E6616059}"/>
              </a:ext>
            </a:extLst>
          </p:cNvPr>
          <p:cNvSpPr>
            <a:spLocks noGrp="1"/>
          </p:cNvSpPr>
          <p:nvPr>
            <p:ph type="sldNum" sz="quarter" idx="12"/>
          </p:nvPr>
        </p:nvSpPr>
        <p:spPr>
          <a:xfrm>
            <a:off x="8610600" y="6356350"/>
            <a:ext cx="2743200" cy="365125"/>
          </a:xfrm>
          <a:prstGeom prst="rect">
            <a:avLst/>
          </a:prstGeom>
        </p:spPr>
        <p:txBody>
          <a:bodyPr/>
          <a:lstStyle/>
          <a:p>
            <a:fld id="{40F464BC-7EA3-4D62-8D08-5595E2368829}" type="slidenum">
              <a:rPr lang="en-GB" smtClean="0"/>
              <a:t>‹#›</a:t>
            </a:fld>
            <a:endParaRPr lang="en-GB"/>
          </a:p>
        </p:txBody>
      </p:sp>
    </p:spTree>
    <p:extLst>
      <p:ext uri="{BB962C8B-B14F-4D97-AF65-F5344CB8AC3E}">
        <p14:creationId xmlns:p14="http://schemas.microsoft.com/office/powerpoint/2010/main" val="192691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EE1C-11F8-44CC-AD02-E757E88574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310963-C6A9-4123-82E9-2183C7DEFB6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E09C0F-A114-492F-91BD-6681878666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2AFB7-E401-4918-9FDF-A2707ADF003C}"/>
              </a:ext>
            </a:extLst>
          </p:cNvPr>
          <p:cNvSpPr>
            <a:spLocks noGrp="1"/>
          </p:cNvSpPr>
          <p:nvPr>
            <p:ph type="dt" sz="half" idx="10"/>
          </p:nvPr>
        </p:nvSpPr>
        <p:spPr>
          <a:xfrm>
            <a:off x="838200" y="6356350"/>
            <a:ext cx="2743200" cy="365125"/>
          </a:xfrm>
          <a:prstGeom prst="rect">
            <a:avLst/>
          </a:prstGeom>
        </p:spPr>
        <p:txBody>
          <a:bodyPr/>
          <a:lstStyle/>
          <a:p>
            <a:fld id="{EFB1CCDA-F53C-4D08-ACED-B4DDB76B0D9F}" type="datetimeFigureOut">
              <a:rPr lang="en-GB" smtClean="0"/>
              <a:t>12/02/2024</a:t>
            </a:fld>
            <a:endParaRPr lang="en-GB"/>
          </a:p>
        </p:txBody>
      </p:sp>
      <p:sp>
        <p:nvSpPr>
          <p:cNvPr id="6" name="Footer Placeholder 5">
            <a:extLst>
              <a:ext uri="{FF2B5EF4-FFF2-40B4-BE49-F238E27FC236}">
                <a16:creationId xmlns:a16="http://schemas.microsoft.com/office/drawing/2014/main" id="{5AEEF6CC-734C-4B4E-AF1A-42D48CD2598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F2F10E4-F65B-4E67-AF9C-93278EFF3FC0}"/>
              </a:ext>
            </a:extLst>
          </p:cNvPr>
          <p:cNvSpPr>
            <a:spLocks noGrp="1"/>
          </p:cNvSpPr>
          <p:nvPr>
            <p:ph type="sldNum" sz="quarter" idx="12"/>
          </p:nvPr>
        </p:nvSpPr>
        <p:spPr>
          <a:xfrm>
            <a:off x="8610600" y="6356350"/>
            <a:ext cx="2743200" cy="365125"/>
          </a:xfrm>
          <a:prstGeom prst="rect">
            <a:avLst/>
          </a:prstGeom>
        </p:spPr>
        <p:txBody>
          <a:bodyPr/>
          <a:lstStyle/>
          <a:p>
            <a:fld id="{40F464BC-7EA3-4D62-8D08-5595E2368829}" type="slidenum">
              <a:rPr lang="en-GB" smtClean="0"/>
              <a:t>‹#›</a:t>
            </a:fld>
            <a:endParaRPr lang="en-GB"/>
          </a:p>
        </p:txBody>
      </p:sp>
    </p:spTree>
    <p:extLst>
      <p:ext uri="{BB962C8B-B14F-4D97-AF65-F5344CB8AC3E}">
        <p14:creationId xmlns:p14="http://schemas.microsoft.com/office/powerpoint/2010/main" val="320174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B334-18A7-4060-8A17-4BD5896070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2B17BAE-2960-46D7-98D5-1E114D3355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694710-8005-4541-9B6F-B45AF64EC4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6CB0F6-BE7A-49A4-B945-A6EAD9176FB1}"/>
              </a:ext>
            </a:extLst>
          </p:cNvPr>
          <p:cNvSpPr>
            <a:spLocks noGrp="1"/>
          </p:cNvSpPr>
          <p:nvPr>
            <p:ph type="dt" sz="half" idx="10"/>
          </p:nvPr>
        </p:nvSpPr>
        <p:spPr>
          <a:xfrm>
            <a:off x="838200" y="6356350"/>
            <a:ext cx="2743200" cy="365125"/>
          </a:xfrm>
          <a:prstGeom prst="rect">
            <a:avLst/>
          </a:prstGeom>
        </p:spPr>
        <p:txBody>
          <a:bodyPr/>
          <a:lstStyle/>
          <a:p>
            <a:fld id="{EFB1CCDA-F53C-4D08-ACED-B4DDB76B0D9F}" type="datetimeFigureOut">
              <a:rPr lang="en-GB" smtClean="0"/>
              <a:t>12/02/2024</a:t>
            </a:fld>
            <a:endParaRPr lang="en-GB"/>
          </a:p>
        </p:txBody>
      </p:sp>
      <p:sp>
        <p:nvSpPr>
          <p:cNvPr id="6" name="Footer Placeholder 5">
            <a:extLst>
              <a:ext uri="{FF2B5EF4-FFF2-40B4-BE49-F238E27FC236}">
                <a16:creationId xmlns:a16="http://schemas.microsoft.com/office/drawing/2014/main" id="{41904B89-EB5A-4817-AC45-BCA497C50F0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7477D56-C275-4AB8-95C4-033B16C91009}"/>
              </a:ext>
            </a:extLst>
          </p:cNvPr>
          <p:cNvSpPr>
            <a:spLocks noGrp="1"/>
          </p:cNvSpPr>
          <p:nvPr>
            <p:ph type="sldNum" sz="quarter" idx="12"/>
          </p:nvPr>
        </p:nvSpPr>
        <p:spPr>
          <a:xfrm>
            <a:off x="8610600" y="6356350"/>
            <a:ext cx="2743200" cy="365125"/>
          </a:xfrm>
          <a:prstGeom prst="rect">
            <a:avLst/>
          </a:prstGeom>
        </p:spPr>
        <p:txBody>
          <a:bodyPr/>
          <a:lstStyle/>
          <a:p>
            <a:fld id="{40F464BC-7EA3-4D62-8D08-5595E2368829}" type="slidenum">
              <a:rPr lang="en-GB" smtClean="0"/>
              <a:t>‹#›</a:t>
            </a:fld>
            <a:endParaRPr lang="en-GB"/>
          </a:p>
        </p:txBody>
      </p:sp>
    </p:spTree>
    <p:extLst>
      <p:ext uri="{BB962C8B-B14F-4D97-AF65-F5344CB8AC3E}">
        <p14:creationId xmlns:p14="http://schemas.microsoft.com/office/powerpoint/2010/main" val="105654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18D-8A32-41E5-A0A6-B2BE600D2F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0A7F65-9E6F-4CF6-9260-CEF261F4BB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BAA452-E437-4B49-8897-4EEF83A73EAC}"/>
              </a:ext>
            </a:extLst>
          </p:cNvPr>
          <p:cNvSpPr>
            <a:spLocks noGrp="1"/>
          </p:cNvSpPr>
          <p:nvPr>
            <p:ph type="dt" sz="half" idx="10"/>
          </p:nvPr>
        </p:nvSpPr>
        <p:spPr>
          <a:xfrm>
            <a:off x="838200" y="6356350"/>
            <a:ext cx="2743200" cy="365125"/>
          </a:xfrm>
          <a:prstGeom prst="rect">
            <a:avLst/>
          </a:prstGeom>
        </p:spPr>
        <p:txBody>
          <a:bodyPr/>
          <a:lstStyle/>
          <a:p>
            <a:fld id="{EFB1CCDA-F53C-4D08-ACED-B4DDB76B0D9F}" type="datetimeFigureOut">
              <a:rPr lang="en-GB" smtClean="0"/>
              <a:t>12/02/2024</a:t>
            </a:fld>
            <a:endParaRPr lang="en-GB"/>
          </a:p>
        </p:txBody>
      </p:sp>
      <p:sp>
        <p:nvSpPr>
          <p:cNvPr id="5" name="Footer Placeholder 4">
            <a:extLst>
              <a:ext uri="{FF2B5EF4-FFF2-40B4-BE49-F238E27FC236}">
                <a16:creationId xmlns:a16="http://schemas.microsoft.com/office/drawing/2014/main" id="{75C88B10-A825-4512-98BE-AD546D94385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7FE108D-7FDD-4D78-BFCD-9657C89657A7}"/>
              </a:ext>
            </a:extLst>
          </p:cNvPr>
          <p:cNvSpPr>
            <a:spLocks noGrp="1"/>
          </p:cNvSpPr>
          <p:nvPr>
            <p:ph type="sldNum" sz="quarter" idx="12"/>
          </p:nvPr>
        </p:nvSpPr>
        <p:spPr>
          <a:xfrm>
            <a:off x="8610600" y="6356350"/>
            <a:ext cx="2743200" cy="365125"/>
          </a:xfrm>
          <a:prstGeom prst="rect">
            <a:avLst/>
          </a:prstGeom>
        </p:spPr>
        <p:txBody>
          <a:bodyPr/>
          <a:lstStyle/>
          <a:p>
            <a:fld id="{40F464BC-7EA3-4D62-8D08-5595E2368829}" type="slidenum">
              <a:rPr lang="en-GB" smtClean="0"/>
              <a:t>‹#›</a:t>
            </a:fld>
            <a:endParaRPr lang="en-GB"/>
          </a:p>
        </p:txBody>
      </p:sp>
    </p:spTree>
    <p:extLst>
      <p:ext uri="{BB962C8B-B14F-4D97-AF65-F5344CB8AC3E}">
        <p14:creationId xmlns:p14="http://schemas.microsoft.com/office/powerpoint/2010/main" val="405856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F85084-B409-4622-A572-11C549222DB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B19D1A-AA91-4578-9C83-6FC3E364497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552B84-D182-454C-941D-D32FB4DAC125}"/>
              </a:ext>
            </a:extLst>
          </p:cNvPr>
          <p:cNvSpPr>
            <a:spLocks noGrp="1"/>
          </p:cNvSpPr>
          <p:nvPr>
            <p:ph type="dt" sz="half" idx="10"/>
          </p:nvPr>
        </p:nvSpPr>
        <p:spPr>
          <a:xfrm>
            <a:off x="838200" y="6356350"/>
            <a:ext cx="2743200" cy="365125"/>
          </a:xfrm>
          <a:prstGeom prst="rect">
            <a:avLst/>
          </a:prstGeom>
        </p:spPr>
        <p:txBody>
          <a:bodyPr/>
          <a:lstStyle/>
          <a:p>
            <a:fld id="{EFB1CCDA-F53C-4D08-ACED-B4DDB76B0D9F}" type="datetimeFigureOut">
              <a:rPr lang="en-GB" smtClean="0"/>
              <a:t>12/02/2024</a:t>
            </a:fld>
            <a:endParaRPr lang="en-GB"/>
          </a:p>
        </p:txBody>
      </p:sp>
      <p:sp>
        <p:nvSpPr>
          <p:cNvPr id="5" name="Footer Placeholder 4">
            <a:extLst>
              <a:ext uri="{FF2B5EF4-FFF2-40B4-BE49-F238E27FC236}">
                <a16:creationId xmlns:a16="http://schemas.microsoft.com/office/drawing/2014/main" id="{A331487A-6F73-48FB-A84A-1ACABE0C9F9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A20E900-DB39-4014-8FC2-A40E7AC846C1}"/>
              </a:ext>
            </a:extLst>
          </p:cNvPr>
          <p:cNvSpPr>
            <a:spLocks noGrp="1"/>
          </p:cNvSpPr>
          <p:nvPr>
            <p:ph type="sldNum" sz="quarter" idx="12"/>
          </p:nvPr>
        </p:nvSpPr>
        <p:spPr>
          <a:xfrm>
            <a:off x="8610600" y="6356350"/>
            <a:ext cx="2743200" cy="365125"/>
          </a:xfrm>
          <a:prstGeom prst="rect">
            <a:avLst/>
          </a:prstGeom>
        </p:spPr>
        <p:txBody>
          <a:bodyPr/>
          <a:lstStyle/>
          <a:p>
            <a:fld id="{40F464BC-7EA3-4D62-8D08-5595E2368829}" type="slidenum">
              <a:rPr lang="en-GB" smtClean="0"/>
              <a:t>‹#›</a:t>
            </a:fld>
            <a:endParaRPr lang="en-GB"/>
          </a:p>
        </p:txBody>
      </p:sp>
    </p:spTree>
    <p:extLst>
      <p:ext uri="{BB962C8B-B14F-4D97-AF65-F5344CB8AC3E}">
        <p14:creationId xmlns:p14="http://schemas.microsoft.com/office/powerpoint/2010/main" val="155452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nl-NL"/>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FDE1E79-61A2-4587-820E-A67FF1454B60}" type="datetime1">
              <a:rPr lang="nl-NL" smtClean="0"/>
              <a:t>12-02-2024</a:t>
            </a:fld>
            <a:endParaRPr lang="nl-NL"/>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C4D1FAD-1FC5-48BE-8943-5C4C4E97AEF3}" type="slidenum">
              <a:rPr lang="nl-NL" smtClean="0"/>
              <a:t>‹#›</a:t>
            </a:fld>
            <a:endParaRPr lang="nl-NL"/>
          </a:p>
        </p:txBody>
      </p:sp>
    </p:spTree>
    <p:extLst>
      <p:ext uri="{BB962C8B-B14F-4D97-AF65-F5344CB8AC3E}">
        <p14:creationId xmlns:p14="http://schemas.microsoft.com/office/powerpoint/2010/main" val="165166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F0A35-4B3A-4ED6-9C64-08D0B347E7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028740-5F1A-4A29-AF26-4410F48204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789F0E-F697-4330-A295-7235166114D0}"/>
              </a:ext>
            </a:extLst>
          </p:cNvPr>
          <p:cNvSpPr>
            <a:spLocks noGrp="1"/>
          </p:cNvSpPr>
          <p:nvPr>
            <p:ph type="dt" sz="half" idx="10"/>
          </p:nvPr>
        </p:nvSpPr>
        <p:spPr/>
        <p:txBody>
          <a:bodyPr/>
          <a:lstStyle/>
          <a:p>
            <a:fld id="{EFB1CCDA-F53C-4D08-ACED-B4DDB76B0D9F}" type="datetimeFigureOut">
              <a:rPr lang="en-GB" smtClean="0"/>
              <a:t>12/02/2024</a:t>
            </a:fld>
            <a:endParaRPr lang="en-GB"/>
          </a:p>
        </p:txBody>
      </p:sp>
      <p:sp>
        <p:nvSpPr>
          <p:cNvPr id="5" name="Footer Placeholder 4">
            <a:extLst>
              <a:ext uri="{FF2B5EF4-FFF2-40B4-BE49-F238E27FC236}">
                <a16:creationId xmlns:a16="http://schemas.microsoft.com/office/drawing/2014/main" id="{375F62C5-838B-4505-90BA-5821D8FC7E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75EA8F-C8E0-4FD5-B3F2-2E425690958D}"/>
              </a:ext>
            </a:extLst>
          </p:cNvPr>
          <p:cNvSpPr>
            <a:spLocks noGrp="1"/>
          </p:cNvSpPr>
          <p:nvPr>
            <p:ph type="sldNum" sz="quarter" idx="12"/>
          </p:nvPr>
        </p:nvSpPr>
        <p:spPr/>
        <p:txBody>
          <a:bodyPr/>
          <a:lstStyle/>
          <a:p>
            <a:fld id="{40F464BC-7EA3-4D62-8D08-5595E2368829}" type="slidenum">
              <a:rPr lang="en-GB" smtClean="0"/>
              <a:t>‹#›</a:t>
            </a:fld>
            <a:endParaRPr lang="en-GB"/>
          </a:p>
        </p:txBody>
      </p:sp>
    </p:spTree>
    <p:extLst>
      <p:ext uri="{BB962C8B-B14F-4D97-AF65-F5344CB8AC3E}">
        <p14:creationId xmlns:p14="http://schemas.microsoft.com/office/powerpoint/2010/main" val="3902222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99717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5" r:id="rId3"/>
    <p:sldLayoutId id="2147483656" r:id="rId4"/>
    <p:sldLayoutId id="2147483657" r:id="rId5"/>
    <p:sldLayoutId id="2147483658" r:id="rId6"/>
    <p:sldLayoutId id="2147483659" r:id="rId7"/>
    <p:sldLayoutId id="2147483660" r:id="rId8"/>
    <p:sldLayoutId id="214748366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14/relationships/chartEx" Target="../charts/chartEx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D7A80B-183E-43D9-9528-9964D41DF438}"/>
              </a:ext>
            </a:extLst>
          </p:cNvPr>
          <p:cNvGrpSpPr/>
          <p:nvPr/>
        </p:nvGrpSpPr>
        <p:grpSpPr>
          <a:xfrm>
            <a:off x="633045" y="-2"/>
            <a:ext cx="11558956" cy="6881448"/>
            <a:chOff x="633045" y="-2"/>
            <a:chExt cx="11558956" cy="6881448"/>
          </a:xfrm>
        </p:grpSpPr>
        <p:sp>
          <p:nvSpPr>
            <p:cNvPr id="5" name="Right Triangle 4">
              <a:extLst>
                <a:ext uri="{FF2B5EF4-FFF2-40B4-BE49-F238E27FC236}">
                  <a16:creationId xmlns:a16="http://schemas.microsoft.com/office/drawing/2014/main" id="{F8C569C9-88F4-499E-A4A7-3056618EF9FF}"/>
                </a:ext>
              </a:extLst>
            </p:cNvPr>
            <p:cNvSpPr/>
            <p:nvPr/>
          </p:nvSpPr>
          <p:spPr>
            <a:xfrm rot="16200000">
              <a:off x="2971798" y="-2338755"/>
              <a:ext cx="6881448" cy="11558953"/>
            </a:xfrm>
            <a:custGeom>
              <a:avLst/>
              <a:gdLst>
                <a:gd name="connsiteX0" fmla="*/ 0 w 6858002"/>
                <a:gd name="connsiteY0" fmla="*/ 7866185 h 7866185"/>
                <a:gd name="connsiteX1" fmla="*/ 0 w 6858002"/>
                <a:gd name="connsiteY1" fmla="*/ 0 h 7866185"/>
                <a:gd name="connsiteX2" fmla="*/ 6858002 w 6858002"/>
                <a:gd name="connsiteY2" fmla="*/ 7866185 h 7866185"/>
                <a:gd name="connsiteX3" fmla="*/ 0 w 6858002"/>
                <a:gd name="connsiteY3" fmla="*/ 7866185 h 7866185"/>
                <a:gd name="connsiteX0" fmla="*/ 23446 w 6881448"/>
                <a:gd name="connsiteY0" fmla="*/ 12192004 h 12192004"/>
                <a:gd name="connsiteX1" fmla="*/ 0 w 6881448"/>
                <a:gd name="connsiteY1" fmla="*/ 0 h 12192004"/>
                <a:gd name="connsiteX2" fmla="*/ 6881448 w 6881448"/>
                <a:gd name="connsiteY2" fmla="*/ 12192004 h 12192004"/>
                <a:gd name="connsiteX3" fmla="*/ 23446 w 6881448"/>
                <a:gd name="connsiteY3" fmla="*/ 12192004 h 12192004"/>
              </a:gdLst>
              <a:ahLst/>
              <a:cxnLst>
                <a:cxn ang="0">
                  <a:pos x="connsiteX0" y="connsiteY0"/>
                </a:cxn>
                <a:cxn ang="0">
                  <a:pos x="connsiteX1" y="connsiteY1"/>
                </a:cxn>
                <a:cxn ang="0">
                  <a:pos x="connsiteX2" y="connsiteY2"/>
                </a:cxn>
                <a:cxn ang="0">
                  <a:pos x="connsiteX3" y="connsiteY3"/>
                </a:cxn>
              </a:cxnLst>
              <a:rect l="l" t="t" r="r" b="b"/>
              <a:pathLst>
                <a:path w="6881448" h="12192004">
                  <a:moveTo>
                    <a:pt x="23446" y="12192004"/>
                  </a:moveTo>
                  <a:cubicBezTo>
                    <a:pt x="15631" y="8128003"/>
                    <a:pt x="7815" y="4064001"/>
                    <a:pt x="0" y="0"/>
                  </a:cubicBezTo>
                  <a:lnTo>
                    <a:pt x="6881448" y="12192004"/>
                  </a:lnTo>
                  <a:lnTo>
                    <a:pt x="23446" y="121920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Triangle 3">
              <a:extLst>
                <a:ext uri="{FF2B5EF4-FFF2-40B4-BE49-F238E27FC236}">
                  <a16:creationId xmlns:a16="http://schemas.microsoft.com/office/drawing/2014/main" id="{9E946FF1-FB11-4927-9A9A-1C092B58237E}"/>
                </a:ext>
              </a:extLst>
            </p:cNvPr>
            <p:cNvSpPr/>
            <p:nvPr/>
          </p:nvSpPr>
          <p:spPr>
            <a:xfrm rot="16200000">
              <a:off x="4173415" y="-1137141"/>
              <a:ext cx="6858002" cy="9179171"/>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a:extLst>
                <a:ext uri="{FF2B5EF4-FFF2-40B4-BE49-F238E27FC236}">
                  <a16:creationId xmlns:a16="http://schemas.microsoft.com/office/drawing/2014/main" id="{2D0CC7E7-5979-4F14-A5B7-5636C0913505}"/>
                </a:ext>
              </a:extLst>
            </p:cNvPr>
            <p:cNvSpPr/>
            <p:nvPr/>
          </p:nvSpPr>
          <p:spPr>
            <a:xfrm rot="16200000">
              <a:off x="4460631" y="-849924"/>
              <a:ext cx="6858002" cy="860473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descr="Logo&#10;&#10;Description automatically generated">
            <a:extLst>
              <a:ext uri="{FF2B5EF4-FFF2-40B4-BE49-F238E27FC236}">
                <a16:creationId xmlns:a16="http://schemas.microsoft.com/office/drawing/2014/main" id="{501F104E-A0C7-4D80-900F-6307B4919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90" y="241908"/>
            <a:ext cx="964895" cy="1071877"/>
          </a:xfrm>
          <a:prstGeom prst="rect">
            <a:avLst/>
          </a:prstGeom>
        </p:spPr>
      </p:pic>
      <p:sp>
        <p:nvSpPr>
          <p:cNvPr id="12" name="TextBox 11">
            <a:extLst>
              <a:ext uri="{FF2B5EF4-FFF2-40B4-BE49-F238E27FC236}">
                <a16:creationId xmlns:a16="http://schemas.microsoft.com/office/drawing/2014/main" id="{5AF4C96F-6C49-45C6-8E13-F342B690BC28}"/>
              </a:ext>
            </a:extLst>
          </p:cNvPr>
          <p:cNvSpPr txBox="1"/>
          <p:nvPr/>
        </p:nvSpPr>
        <p:spPr>
          <a:xfrm>
            <a:off x="440485" y="1699514"/>
            <a:ext cx="6919428" cy="1323439"/>
          </a:xfrm>
          <a:prstGeom prst="rect">
            <a:avLst/>
          </a:prstGeom>
          <a:noFill/>
        </p:spPr>
        <p:txBody>
          <a:bodyPr wrap="square" rtlCol="0">
            <a:spAutoFit/>
          </a:bodyPr>
          <a:lstStyle/>
          <a:p>
            <a:r>
              <a:rPr lang="en-US" sz="4000" b="1" dirty="0">
                <a:solidFill>
                  <a:srgbClr val="207164"/>
                </a:solidFill>
                <a:latin typeface="Montserrat" panose="00000500000000000000" pitchFamily="50" charset="0"/>
              </a:rPr>
              <a:t>From past shocks to future uncertainties</a:t>
            </a:r>
            <a:endParaRPr lang="en-US" sz="3200" b="1" dirty="0">
              <a:solidFill>
                <a:srgbClr val="207164"/>
              </a:solidFill>
              <a:latin typeface="Montserrat" panose="00000500000000000000" pitchFamily="50" charset="0"/>
            </a:endParaRPr>
          </a:p>
        </p:txBody>
      </p:sp>
      <p:sp>
        <p:nvSpPr>
          <p:cNvPr id="13" name="TextBox 12">
            <a:extLst>
              <a:ext uri="{FF2B5EF4-FFF2-40B4-BE49-F238E27FC236}">
                <a16:creationId xmlns:a16="http://schemas.microsoft.com/office/drawing/2014/main" id="{70AEDB42-8CBC-473F-8F53-D9A6B07EC65D}"/>
              </a:ext>
            </a:extLst>
          </p:cNvPr>
          <p:cNvSpPr txBox="1"/>
          <p:nvPr/>
        </p:nvSpPr>
        <p:spPr>
          <a:xfrm>
            <a:off x="440482" y="2946807"/>
            <a:ext cx="6835386" cy="400110"/>
          </a:xfrm>
          <a:prstGeom prst="rect">
            <a:avLst/>
          </a:prstGeom>
          <a:noFill/>
        </p:spPr>
        <p:txBody>
          <a:bodyPr wrap="square" rtlCol="0">
            <a:spAutoFit/>
          </a:bodyPr>
          <a:lstStyle/>
          <a:p>
            <a:r>
              <a:rPr lang="en-US" sz="2000" b="1" dirty="0">
                <a:solidFill>
                  <a:srgbClr val="207164"/>
                </a:solidFill>
                <a:latin typeface="Montserrat" panose="00000500000000000000" pitchFamily="50" charset="0"/>
              </a:rPr>
              <a:t>navigating 25 years of euro area challenges</a:t>
            </a:r>
            <a:endParaRPr lang="en-US" sz="2000" b="1" dirty="0">
              <a:latin typeface="Montserrat" panose="00000500000000000000" pitchFamily="50" charset="0"/>
            </a:endParaRPr>
          </a:p>
        </p:txBody>
      </p:sp>
      <p:sp>
        <p:nvSpPr>
          <p:cNvPr id="15" name="TextBox 14">
            <a:extLst>
              <a:ext uri="{FF2B5EF4-FFF2-40B4-BE49-F238E27FC236}">
                <a16:creationId xmlns:a16="http://schemas.microsoft.com/office/drawing/2014/main" id="{F0944143-B123-4AF7-84B4-7A8AFC6F15EB}"/>
              </a:ext>
            </a:extLst>
          </p:cNvPr>
          <p:cNvSpPr txBox="1"/>
          <p:nvPr/>
        </p:nvSpPr>
        <p:spPr>
          <a:xfrm>
            <a:off x="5171768" y="5979161"/>
            <a:ext cx="6719939" cy="430887"/>
          </a:xfrm>
          <a:prstGeom prst="rect">
            <a:avLst/>
          </a:prstGeom>
          <a:noFill/>
        </p:spPr>
        <p:txBody>
          <a:bodyPr wrap="square" rtlCol="0">
            <a:spAutoFit/>
          </a:bodyPr>
          <a:lstStyle/>
          <a:p>
            <a:pPr algn="r"/>
            <a:r>
              <a:rPr lang="en-GB" sz="2200" b="1" i="0" dirty="0">
                <a:solidFill>
                  <a:schemeClr val="bg1"/>
                </a:solidFill>
                <a:effectLst/>
                <a:latin typeface="Montserrat" panose="00000800000000000000" pitchFamily="50" charset="0"/>
              </a:rPr>
              <a:t>Monetary Dialogue Papers, February 2024</a:t>
            </a:r>
          </a:p>
        </p:txBody>
      </p:sp>
      <p:sp>
        <p:nvSpPr>
          <p:cNvPr id="2" name="TextBox 1">
            <a:extLst>
              <a:ext uri="{FF2B5EF4-FFF2-40B4-BE49-F238E27FC236}">
                <a16:creationId xmlns:a16="http://schemas.microsoft.com/office/drawing/2014/main" id="{1ADC3E55-02FA-7B10-EC47-8586ED67AD5A}"/>
              </a:ext>
            </a:extLst>
          </p:cNvPr>
          <p:cNvSpPr txBox="1"/>
          <p:nvPr/>
        </p:nvSpPr>
        <p:spPr>
          <a:xfrm>
            <a:off x="213788" y="4321645"/>
            <a:ext cx="4717182" cy="754758"/>
          </a:xfrm>
          <a:prstGeom prst="rect">
            <a:avLst/>
          </a:prstGeom>
          <a:noFill/>
        </p:spPr>
        <p:txBody>
          <a:bodyPr wrap="square" rtlCol="0">
            <a:spAutoFit/>
          </a:bodyPr>
          <a:lstStyle/>
          <a:p>
            <a:pPr>
              <a:lnSpc>
                <a:spcPct val="110000"/>
              </a:lnSpc>
              <a:spcAft>
                <a:spcPts val="600"/>
              </a:spcAft>
              <a:tabLst>
                <a:tab pos="-914400" algn="l"/>
              </a:tabLst>
            </a:pPr>
            <a:r>
              <a:rPr lang="en-GB" sz="1800" dirty="0">
                <a:solidFill>
                  <a:schemeClr val="accent6">
                    <a:lumMod val="25000"/>
                  </a:schemeClr>
                </a:solidFill>
                <a:effectLst/>
                <a:latin typeface="Myriad Pro"/>
                <a:ea typeface="Times New Roman" panose="02020603050405020304" pitchFamily="18" charset="0"/>
                <a:cs typeface="Times New Roman" panose="02020603050405020304" pitchFamily="18" charset="0"/>
              </a:rPr>
              <a:t>Daniel Gros, CEPS, Bocconi University</a:t>
            </a:r>
            <a:endParaRPr lang="en-BE" sz="1800" dirty="0">
              <a:solidFill>
                <a:schemeClr val="accent6">
                  <a:lumMod val="25000"/>
                </a:schemeClr>
              </a:solidFill>
              <a:effectLst/>
              <a:latin typeface="Myriad Pro"/>
              <a:ea typeface="Times New Roman" panose="02020603050405020304" pitchFamily="18" charset="0"/>
              <a:cs typeface="Times New Roman" panose="02020603050405020304" pitchFamily="18" charset="0"/>
            </a:endParaRPr>
          </a:p>
          <a:p>
            <a:pPr>
              <a:lnSpc>
                <a:spcPct val="110000"/>
              </a:lnSpc>
              <a:spcAft>
                <a:spcPts val="600"/>
              </a:spcAft>
              <a:tabLst>
                <a:tab pos="-914400" algn="l"/>
              </a:tabLst>
            </a:pPr>
            <a:r>
              <a:rPr lang="en-GB" sz="1800" dirty="0">
                <a:solidFill>
                  <a:schemeClr val="accent6">
                    <a:lumMod val="25000"/>
                  </a:schemeClr>
                </a:solidFill>
                <a:effectLst/>
                <a:latin typeface="Myriad Pro"/>
                <a:ea typeface="Times New Roman" panose="02020603050405020304" pitchFamily="18" charset="0"/>
                <a:cs typeface="Times New Roman" panose="02020603050405020304" pitchFamily="18" charset="0"/>
              </a:rPr>
              <a:t>Farzaneh Shamsfakhr, CEPS</a:t>
            </a:r>
            <a:endParaRPr lang="en-BE" sz="1800" dirty="0">
              <a:solidFill>
                <a:schemeClr val="accent6">
                  <a:lumMod val="25000"/>
                </a:schemeClr>
              </a:solidFill>
              <a:effectLst/>
              <a:latin typeface="Myriad Pro"/>
              <a:ea typeface="Times New Roman" panose="02020603050405020304" pitchFamily="18" charset="0"/>
              <a:cs typeface="Times New Roman" panose="02020603050405020304" pitchFamily="18" charset="0"/>
            </a:endParaRPr>
          </a:p>
        </p:txBody>
      </p:sp>
      <p:pic>
        <p:nvPicPr>
          <p:cNvPr id="8" name="Picture 7" descr="A blue and yellow background with a coin and numbers&#10;&#10;Description automatically generated">
            <a:extLst>
              <a:ext uri="{FF2B5EF4-FFF2-40B4-BE49-F238E27FC236}">
                <a16:creationId xmlns:a16="http://schemas.microsoft.com/office/drawing/2014/main" id="{2DBE3F99-F6C5-3A9D-05A2-F8CEBA1EB0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876" t="7181" r="5233" b="80564"/>
          <a:stretch/>
        </p:blipFill>
        <p:spPr bwMode="auto">
          <a:xfrm>
            <a:off x="10413394" y="6531561"/>
            <a:ext cx="1774825" cy="3498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664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6187B2A-8DC0-473A-9CFE-1EB11774987F}"/>
              </a:ext>
            </a:extLst>
          </p:cNvPr>
          <p:cNvGrpSpPr/>
          <p:nvPr/>
        </p:nvGrpSpPr>
        <p:grpSpPr>
          <a:xfrm rot="10800000" flipH="1">
            <a:off x="2459114" y="-2"/>
            <a:ext cx="9732885" cy="6924583"/>
            <a:chOff x="633045" y="-2"/>
            <a:chExt cx="11558956" cy="6881448"/>
          </a:xfrm>
        </p:grpSpPr>
        <p:sp>
          <p:nvSpPr>
            <p:cNvPr id="10" name="Right Triangle 4">
              <a:extLst>
                <a:ext uri="{FF2B5EF4-FFF2-40B4-BE49-F238E27FC236}">
                  <a16:creationId xmlns:a16="http://schemas.microsoft.com/office/drawing/2014/main" id="{D0F1A395-F95C-4E2F-888A-716AC4496DF8}"/>
                </a:ext>
              </a:extLst>
            </p:cNvPr>
            <p:cNvSpPr/>
            <p:nvPr/>
          </p:nvSpPr>
          <p:spPr>
            <a:xfrm rot="16200000">
              <a:off x="2971798" y="-2338755"/>
              <a:ext cx="6881448" cy="11558953"/>
            </a:xfrm>
            <a:custGeom>
              <a:avLst/>
              <a:gdLst>
                <a:gd name="connsiteX0" fmla="*/ 0 w 6858002"/>
                <a:gd name="connsiteY0" fmla="*/ 7866185 h 7866185"/>
                <a:gd name="connsiteX1" fmla="*/ 0 w 6858002"/>
                <a:gd name="connsiteY1" fmla="*/ 0 h 7866185"/>
                <a:gd name="connsiteX2" fmla="*/ 6858002 w 6858002"/>
                <a:gd name="connsiteY2" fmla="*/ 7866185 h 7866185"/>
                <a:gd name="connsiteX3" fmla="*/ 0 w 6858002"/>
                <a:gd name="connsiteY3" fmla="*/ 7866185 h 7866185"/>
                <a:gd name="connsiteX0" fmla="*/ 23446 w 6881448"/>
                <a:gd name="connsiteY0" fmla="*/ 12192004 h 12192004"/>
                <a:gd name="connsiteX1" fmla="*/ 0 w 6881448"/>
                <a:gd name="connsiteY1" fmla="*/ 0 h 12192004"/>
                <a:gd name="connsiteX2" fmla="*/ 6881448 w 6881448"/>
                <a:gd name="connsiteY2" fmla="*/ 12192004 h 12192004"/>
                <a:gd name="connsiteX3" fmla="*/ 23446 w 6881448"/>
                <a:gd name="connsiteY3" fmla="*/ 12192004 h 12192004"/>
              </a:gdLst>
              <a:ahLst/>
              <a:cxnLst>
                <a:cxn ang="0">
                  <a:pos x="connsiteX0" y="connsiteY0"/>
                </a:cxn>
                <a:cxn ang="0">
                  <a:pos x="connsiteX1" y="connsiteY1"/>
                </a:cxn>
                <a:cxn ang="0">
                  <a:pos x="connsiteX2" y="connsiteY2"/>
                </a:cxn>
                <a:cxn ang="0">
                  <a:pos x="connsiteX3" y="connsiteY3"/>
                </a:cxn>
              </a:cxnLst>
              <a:rect l="l" t="t" r="r" b="b"/>
              <a:pathLst>
                <a:path w="6881448" h="12192004">
                  <a:moveTo>
                    <a:pt x="23446" y="12192004"/>
                  </a:moveTo>
                  <a:cubicBezTo>
                    <a:pt x="15631" y="8128003"/>
                    <a:pt x="7815" y="4064001"/>
                    <a:pt x="0" y="0"/>
                  </a:cubicBezTo>
                  <a:lnTo>
                    <a:pt x="6881448" y="12192004"/>
                  </a:lnTo>
                  <a:lnTo>
                    <a:pt x="23446" y="121920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Triangle 10">
              <a:extLst>
                <a:ext uri="{FF2B5EF4-FFF2-40B4-BE49-F238E27FC236}">
                  <a16:creationId xmlns:a16="http://schemas.microsoft.com/office/drawing/2014/main" id="{49C434E8-836A-4D3E-94DD-9AE6E55CC394}"/>
                </a:ext>
              </a:extLst>
            </p:cNvPr>
            <p:cNvSpPr/>
            <p:nvPr/>
          </p:nvSpPr>
          <p:spPr>
            <a:xfrm rot="16200000">
              <a:off x="4173415" y="-1137141"/>
              <a:ext cx="6858002" cy="9179171"/>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Triangle 11">
              <a:extLst>
                <a:ext uri="{FF2B5EF4-FFF2-40B4-BE49-F238E27FC236}">
                  <a16:creationId xmlns:a16="http://schemas.microsoft.com/office/drawing/2014/main" id="{D6C718EE-896F-42BC-998C-66FD7D931DFD}"/>
                </a:ext>
              </a:extLst>
            </p:cNvPr>
            <p:cNvSpPr/>
            <p:nvPr/>
          </p:nvSpPr>
          <p:spPr>
            <a:xfrm rot="16200000">
              <a:off x="4460631" y="-849924"/>
              <a:ext cx="6858002" cy="860473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EFF00077-4F56-4CF2-91F7-FC789C0BC52D}"/>
              </a:ext>
            </a:extLst>
          </p:cNvPr>
          <p:cNvSpPr txBox="1"/>
          <p:nvPr/>
        </p:nvSpPr>
        <p:spPr>
          <a:xfrm>
            <a:off x="8097996" y="1587733"/>
            <a:ext cx="3860225" cy="769441"/>
          </a:xfrm>
          <a:prstGeom prst="rect">
            <a:avLst/>
          </a:prstGeom>
          <a:noFill/>
        </p:spPr>
        <p:txBody>
          <a:bodyPr wrap="square" rtlCol="0">
            <a:spAutoFit/>
          </a:bodyPr>
          <a:lstStyle/>
          <a:p>
            <a:r>
              <a:rPr lang="en-US" sz="4400" b="1">
                <a:solidFill>
                  <a:schemeClr val="bg1"/>
                </a:solidFill>
                <a:latin typeface="Montserrat" panose="00000500000000000000" pitchFamily="50" charset="0"/>
              </a:rPr>
              <a:t>THANK YOU </a:t>
            </a:r>
          </a:p>
        </p:txBody>
      </p:sp>
      <p:pic>
        <p:nvPicPr>
          <p:cNvPr id="30" name="Picture 29" descr="Logo&#10;&#10;Description automatically generated">
            <a:extLst>
              <a:ext uri="{FF2B5EF4-FFF2-40B4-BE49-F238E27FC236}">
                <a16:creationId xmlns:a16="http://schemas.microsoft.com/office/drawing/2014/main" id="{CF7D57A3-325A-4BFC-83C4-3DB851BA6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56" y="269632"/>
            <a:ext cx="780924" cy="867508"/>
          </a:xfrm>
          <a:prstGeom prst="rect">
            <a:avLst/>
          </a:prstGeom>
        </p:spPr>
      </p:pic>
    </p:spTree>
    <p:extLst>
      <p:ext uri="{BB962C8B-B14F-4D97-AF65-F5344CB8AC3E}">
        <p14:creationId xmlns:p14="http://schemas.microsoft.com/office/powerpoint/2010/main" val="126164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BFEB1-7C0C-2DB2-A3B6-88E2941600BC}"/>
              </a:ext>
            </a:extLst>
          </p:cNvPr>
          <p:cNvSpPr txBox="1"/>
          <p:nvPr/>
        </p:nvSpPr>
        <p:spPr>
          <a:xfrm>
            <a:off x="280360" y="532614"/>
            <a:ext cx="11387613" cy="653897"/>
          </a:xfrm>
          <a:prstGeom prst="rect">
            <a:avLst/>
          </a:prstGeom>
          <a:noFill/>
        </p:spPr>
        <p:txBody>
          <a:bodyPr wrap="square" rtlCol="0">
            <a:spAutoFit/>
          </a:bodyPr>
          <a:lstStyle/>
          <a:p>
            <a:pPr>
              <a:lnSpc>
                <a:spcPct val="110000"/>
              </a:lnSpc>
              <a:spcBef>
                <a:spcPts val="1200"/>
              </a:spcBef>
              <a:spcAft>
                <a:spcPts val="300"/>
              </a:spcAft>
            </a:pPr>
            <a:r>
              <a:rPr lang="en-US" sz="3600" b="1" dirty="0">
                <a:solidFill>
                  <a:schemeClr val="tx2">
                    <a:lumMod val="75000"/>
                  </a:schemeClr>
                </a:solidFill>
                <a:effectLst/>
                <a:latin typeface="Myriad Pro"/>
                <a:ea typeface="Calibri" panose="020F0502020204030204" pitchFamily="34" charset="0"/>
                <a:cs typeface="Times New Roman" panose="02020603050405020304" pitchFamily="18" charset="0"/>
              </a:rPr>
              <a:t>THE FIRST 20 YEARS OF THE EURO</a:t>
            </a:r>
            <a:endParaRPr lang="en-BE" sz="3600" b="1" dirty="0">
              <a:solidFill>
                <a:schemeClr val="tx2">
                  <a:lumMod val="75000"/>
                </a:schemeClr>
              </a:solidFill>
              <a:effectLst/>
              <a:latin typeface="Myriad Pro"/>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DF629D1-1D3B-C1A8-5317-AE9B1CA4CA68}"/>
              </a:ext>
            </a:extLst>
          </p:cNvPr>
          <p:cNvSpPr txBox="1">
            <a:spLocks/>
          </p:cNvSpPr>
          <p:nvPr/>
        </p:nvSpPr>
        <p:spPr>
          <a:xfrm>
            <a:off x="280360" y="1299530"/>
            <a:ext cx="11559705" cy="502585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latin typeface="Myriad Pro"/>
                <a:cs typeface="Times New Roman" panose="02020603050405020304" pitchFamily="18" charset="0"/>
              </a:rPr>
              <a:t>Financial markets as the main source of tension in the first 15 years.</a:t>
            </a:r>
          </a:p>
          <a:p>
            <a:pPr algn="just"/>
            <a:r>
              <a:rPr lang="en-GB" sz="2400" dirty="0">
                <a:effectLst/>
                <a:latin typeface="Myriad Pro"/>
                <a:ea typeface="Times New Roman" panose="02020603050405020304" pitchFamily="18" charset="0"/>
                <a:cs typeface="Times New Roman" panose="02020603050405020304" pitchFamily="18" charset="0"/>
              </a:rPr>
              <a:t>German reunification set off a diverging path between Germany and the Southern European countries, with construction sector was at the heart of the divergence</a:t>
            </a:r>
          </a:p>
          <a:p>
            <a:pPr algn="just"/>
            <a:r>
              <a:rPr lang="en-GB" sz="2400" dirty="0">
                <a:latin typeface="Myriad Pro"/>
                <a:ea typeface="Times New Roman" panose="02020603050405020304" pitchFamily="18" charset="0"/>
                <a:cs typeface="Times New Roman" panose="02020603050405020304" pitchFamily="18" charset="0"/>
              </a:rPr>
              <a:t>G</a:t>
            </a:r>
            <a:r>
              <a:rPr lang="en-GB" sz="2400" dirty="0">
                <a:effectLst/>
                <a:latin typeface="Myriad Pro"/>
                <a:ea typeface="Times New Roman" panose="02020603050405020304" pitchFamily="18" charset="0"/>
                <a:cs typeface="Times New Roman" panose="02020603050405020304" pitchFamily="18" charset="0"/>
              </a:rPr>
              <a:t>lobal housing and credit boom coupled with a profound asymmetry within the euro area created first inflationary pressures and then deflationary when the GFC set in.</a:t>
            </a:r>
          </a:p>
          <a:p>
            <a:pPr algn="just">
              <a:lnSpc>
                <a:spcPct val="110000"/>
              </a:lnSpc>
              <a:spcAft>
                <a:spcPts val="600"/>
              </a:spcAft>
            </a:pPr>
            <a:r>
              <a:rPr lang="en-GB" sz="2400" dirty="0">
                <a:effectLst/>
                <a:latin typeface="Myriad Pro"/>
                <a:ea typeface="Times New Roman" panose="02020603050405020304" pitchFamily="18" charset="0"/>
                <a:cs typeface="Times New Roman" panose="02020603050405020304" pitchFamily="18" charset="0"/>
              </a:rPr>
              <a:t>(Mild) inflationary pressures during the boom phase results in inflation increased briefly to over 3% in 2008, forcing the ECB to increase rates. </a:t>
            </a:r>
          </a:p>
          <a:p>
            <a:pPr algn="just">
              <a:lnSpc>
                <a:spcPct val="110000"/>
              </a:lnSpc>
              <a:spcAft>
                <a:spcPts val="600"/>
              </a:spcAft>
            </a:pPr>
            <a:r>
              <a:rPr lang="en-GB" sz="2400" dirty="0">
                <a:effectLst/>
                <a:latin typeface="Myriad Pro"/>
                <a:ea typeface="Times New Roman" panose="02020603050405020304" pitchFamily="18" charset="0"/>
                <a:cs typeface="Times New Roman" panose="02020603050405020304" pitchFamily="18" charset="0"/>
              </a:rPr>
              <a:t>The bursting of the bubble (first global, then euro) led to weak demand and a strong fall in inflation. </a:t>
            </a:r>
          </a:p>
          <a:p>
            <a:pPr algn="just">
              <a:lnSpc>
                <a:spcPct val="110000"/>
              </a:lnSpc>
              <a:spcAft>
                <a:spcPts val="600"/>
              </a:spcAft>
            </a:pPr>
            <a:r>
              <a:rPr lang="en-GB" sz="2400" dirty="0">
                <a:effectLst/>
                <a:latin typeface="Myriad Pro"/>
                <a:ea typeface="Times New Roman" panose="02020603050405020304" pitchFamily="18" charset="0"/>
                <a:cs typeface="Times New Roman" panose="02020603050405020304" pitchFamily="18" charset="0"/>
              </a:rPr>
              <a:t>Energy and raw material price fluctuations overlay this inflationary/deflationary cycle.</a:t>
            </a:r>
            <a:endParaRPr lang="en-BE" sz="2400" dirty="0">
              <a:effectLst/>
              <a:latin typeface="Myriad Pro"/>
              <a:ea typeface="Times New Roman" panose="02020603050405020304" pitchFamily="18" charset="0"/>
              <a:cs typeface="Times New Roman" panose="02020603050405020304" pitchFamily="18" charset="0"/>
            </a:endParaRPr>
          </a:p>
          <a:p>
            <a:pPr algn="just">
              <a:lnSpc>
                <a:spcPct val="110000"/>
              </a:lnSpc>
              <a:spcAft>
                <a:spcPts val="600"/>
              </a:spcAft>
            </a:pPr>
            <a:endParaRPr lang="en-BE" sz="1800" dirty="0">
              <a:effectLst/>
              <a:latin typeface="Myriad Pro"/>
              <a:ea typeface="Times New Roman" panose="02020603050405020304" pitchFamily="18" charset="0"/>
              <a:cs typeface="Times New Roman" panose="02020603050405020304" pitchFamily="18" charset="0"/>
            </a:endParaRPr>
          </a:p>
          <a:p>
            <a:endParaRPr lang="en-US" sz="1800" dirty="0">
              <a:latin typeface="Myriad Pro"/>
              <a:cs typeface="Times New Roman" panose="02020603050405020304" pitchFamily="18" charset="0"/>
            </a:endParaRPr>
          </a:p>
        </p:txBody>
      </p:sp>
      <p:pic>
        <p:nvPicPr>
          <p:cNvPr id="2" name="Picture 1" descr="A blue and yellow background with a coin and numbers&#10;&#10;Description automatically generated">
            <a:extLst>
              <a:ext uri="{FF2B5EF4-FFF2-40B4-BE49-F238E27FC236}">
                <a16:creationId xmlns:a16="http://schemas.microsoft.com/office/drawing/2014/main" id="{59CC0B20-4352-3BFE-75E1-CAD70012B0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876" t="7181" r="5233" b="80564"/>
          <a:stretch/>
        </p:blipFill>
        <p:spPr bwMode="auto">
          <a:xfrm>
            <a:off x="10417175" y="0"/>
            <a:ext cx="1774825" cy="3498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112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BFEB1-7C0C-2DB2-A3B6-88E2941600BC}"/>
              </a:ext>
            </a:extLst>
          </p:cNvPr>
          <p:cNvSpPr txBox="1"/>
          <p:nvPr/>
        </p:nvSpPr>
        <p:spPr>
          <a:xfrm>
            <a:off x="280360" y="532614"/>
            <a:ext cx="11387613" cy="591509"/>
          </a:xfrm>
          <a:prstGeom prst="rect">
            <a:avLst/>
          </a:prstGeom>
          <a:noFill/>
        </p:spPr>
        <p:txBody>
          <a:bodyPr wrap="square" rtlCol="0">
            <a:spAutoFit/>
          </a:bodyPr>
          <a:lstStyle/>
          <a:p>
            <a:pPr>
              <a:lnSpc>
                <a:spcPct val="110000"/>
              </a:lnSpc>
              <a:spcBef>
                <a:spcPts val="1200"/>
              </a:spcBef>
              <a:spcAft>
                <a:spcPts val="300"/>
              </a:spcAft>
            </a:pPr>
            <a:r>
              <a:rPr lang="en-US" sz="3200" b="1" dirty="0">
                <a:solidFill>
                  <a:schemeClr val="tx2">
                    <a:lumMod val="75000"/>
                  </a:schemeClr>
                </a:solidFill>
                <a:effectLst/>
                <a:latin typeface="Myriad Pro"/>
                <a:ea typeface="Calibri" panose="020F0502020204030204" pitchFamily="34" charset="0"/>
                <a:cs typeface="Times New Roman" panose="02020603050405020304" pitchFamily="18" charset="0"/>
              </a:rPr>
              <a:t>Profound </a:t>
            </a:r>
            <a:r>
              <a:rPr lang="en-US" sz="3200" b="1" dirty="0" err="1">
                <a:solidFill>
                  <a:schemeClr val="tx2">
                    <a:lumMod val="75000"/>
                  </a:schemeClr>
                </a:solidFill>
                <a:effectLst/>
                <a:latin typeface="Myriad Pro"/>
                <a:ea typeface="Calibri" panose="020F0502020204030204" pitchFamily="34" charset="0"/>
                <a:cs typeface="Times New Roman" panose="02020603050405020304" pitchFamily="18" charset="0"/>
              </a:rPr>
              <a:t>cyiclical</a:t>
            </a:r>
            <a:r>
              <a:rPr lang="en-US" sz="3200" b="1" dirty="0">
                <a:solidFill>
                  <a:schemeClr val="tx2">
                    <a:lumMod val="75000"/>
                  </a:schemeClr>
                </a:solidFill>
                <a:effectLst/>
                <a:latin typeface="Myriad Pro"/>
                <a:ea typeface="Calibri" panose="020F0502020204030204" pitchFamily="34" charset="0"/>
                <a:cs typeface="Times New Roman" panose="02020603050405020304" pitchFamily="18" charset="0"/>
              </a:rPr>
              <a:t> divergences: Germany versus South</a:t>
            </a:r>
            <a:endParaRPr lang="en-BE" sz="3200" b="1" dirty="0">
              <a:solidFill>
                <a:schemeClr val="tx2">
                  <a:lumMod val="75000"/>
                </a:schemeClr>
              </a:solidFill>
              <a:effectLst/>
              <a:latin typeface="Myriad Pro"/>
              <a:ea typeface="Calibri" panose="020F0502020204030204" pitchFamily="34" charset="0"/>
              <a:cs typeface="Times New Roman" panose="02020603050405020304" pitchFamily="18" charset="0"/>
            </a:endParaRPr>
          </a:p>
        </p:txBody>
      </p:sp>
      <p:pic>
        <p:nvPicPr>
          <p:cNvPr id="2" name="Picture 1" descr="A blue and yellow background with a coin and numbers&#10;&#10;Description automatically generated">
            <a:extLst>
              <a:ext uri="{FF2B5EF4-FFF2-40B4-BE49-F238E27FC236}">
                <a16:creationId xmlns:a16="http://schemas.microsoft.com/office/drawing/2014/main" id="{59CC0B20-4352-3BFE-75E1-CAD70012B0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876" t="7181" r="5233" b="80564"/>
          <a:stretch/>
        </p:blipFill>
        <p:spPr bwMode="auto">
          <a:xfrm>
            <a:off x="10417175" y="0"/>
            <a:ext cx="1774825" cy="349885"/>
          </a:xfrm>
          <a:prstGeom prst="rect">
            <a:avLst/>
          </a:prstGeom>
          <a:ln>
            <a:noFill/>
          </a:ln>
          <a:extLst>
            <a:ext uri="{53640926-AAD7-44D8-BBD7-CCE9431645EC}">
              <a14:shadowObscured xmlns:a14="http://schemas.microsoft.com/office/drawing/2010/main"/>
            </a:ext>
          </a:extLst>
        </p:spPr>
      </p:pic>
      <p:graphicFrame>
        <p:nvGraphicFramePr>
          <p:cNvPr id="6" name="Chart 5">
            <a:extLst>
              <a:ext uri="{FF2B5EF4-FFF2-40B4-BE49-F238E27FC236}">
                <a16:creationId xmlns:a16="http://schemas.microsoft.com/office/drawing/2014/main" id="{C8640A18-842D-4DD7-BDE7-689A734BE289}"/>
              </a:ext>
            </a:extLst>
          </p:cNvPr>
          <p:cNvGraphicFramePr/>
          <p:nvPr>
            <p:extLst>
              <p:ext uri="{D42A27DB-BD31-4B8C-83A1-F6EECF244321}">
                <p14:modId xmlns:p14="http://schemas.microsoft.com/office/powerpoint/2010/main" val="3451483934"/>
              </p:ext>
            </p:extLst>
          </p:nvPr>
        </p:nvGraphicFramePr>
        <p:xfrm>
          <a:off x="2067636" y="1617260"/>
          <a:ext cx="8420667" cy="48774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305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BFEB1-7C0C-2DB2-A3B6-88E2941600BC}"/>
              </a:ext>
            </a:extLst>
          </p:cNvPr>
          <p:cNvSpPr txBox="1"/>
          <p:nvPr/>
        </p:nvSpPr>
        <p:spPr>
          <a:xfrm>
            <a:off x="287184" y="498495"/>
            <a:ext cx="11387613" cy="591509"/>
          </a:xfrm>
          <a:prstGeom prst="rect">
            <a:avLst/>
          </a:prstGeom>
          <a:noFill/>
        </p:spPr>
        <p:txBody>
          <a:bodyPr wrap="square" rtlCol="0">
            <a:spAutoFit/>
          </a:bodyPr>
          <a:lstStyle/>
          <a:p>
            <a:pPr>
              <a:lnSpc>
                <a:spcPct val="110000"/>
              </a:lnSpc>
              <a:spcBef>
                <a:spcPts val="1200"/>
              </a:spcBef>
              <a:spcAft>
                <a:spcPts val="300"/>
              </a:spcAft>
            </a:pPr>
            <a:r>
              <a:rPr lang="en-US" sz="3200" b="1" dirty="0">
                <a:solidFill>
                  <a:schemeClr val="tx2">
                    <a:lumMod val="75000"/>
                  </a:schemeClr>
                </a:solidFill>
                <a:effectLst/>
                <a:latin typeface="Myriad Pro"/>
                <a:ea typeface="Calibri" panose="020F0502020204030204" pitchFamily="34" charset="0"/>
                <a:cs typeface="Times New Roman" panose="02020603050405020304" pitchFamily="18" charset="0"/>
              </a:rPr>
              <a:t>Financial cycle: from de-synchronized to </a:t>
            </a:r>
            <a:r>
              <a:rPr lang="en-US" sz="3200" b="1" dirty="0" err="1">
                <a:solidFill>
                  <a:schemeClr val="tx2">
                    <a:lumMod val="75000"/>
                  </a:schemeClr>
                </a:solidFill>
                <a:effectLst/>
                <a:latin typeface="Myriad Pro"/>
                <a:ea typeface="Calibri" panose="020F0502020204030204" pitchFamily="34" charset="0"/>
                <a:cs typeface="Times New Roman" panose="02020603050405020304" pitchFamily="18" charset="0"/>
              </a:rPr>
              <a:t>comovement</a:t>
            </a:r>
            <a:r>
              <a:rPr lang="en-US" sz="3200" b="1" dirty="0">
                <a:solidFill>
                  <a:schemeClr val="tx2">
                    <a:lumMod val="75000"/>
                  </a:schemeClr>
                </a:solidFill>
                <a:effectLst/>
                <a:latin typeface="Myriad Pro"/>
                <a:ea typeface="Calibri" panose="020F0502020204030204" pitchFamily="34" charset="0"/>
                <a:cs typeface="Times New Roman" panose="02020603050405020304" pitchFamily="18" charset="0"/>
              </a:rPr>
              <a:t> </a:t>
            </a:r>
            <a:endParaRPr lang="en-BE" sz="3200" b="1" dirty="0">
              <a:solidFill>
                <a:schemeClr val="tx2">
                  <a:lumMod val="75000"/>
                </a:schemeClr>
              </a:solidFill>
              <a:effectLst/>
              <a:latin typeface="Myriad Pro"/>
              <a:ea typeface="Calibri" panose="020F0502020204030204" pitchFamily="34" charset="0"/>
              <a:cs typeface="Times New Roman" panose="02020603050405020304" pitchFamily="18" charset="0"/>
            </a:endParaRPr>
          </a:p>
        </p:txBody>
      </p:sp>
      <p:pic>
        <p:nvPicPr>
          <p:cNvPr id="2" name="Picture 1" descr="A blue and yellow background with a coin and numbers&#10;&#10;Description automatically generated">
            <a:extLst>
              <a:ext uri="{FF2B5EF4-FFF2-40B4-BE49-F238E27FC236}">
                <a16:creationId xmlns:a16="http://schemas.microsoft.com/office/drawing/2014/main" id="{59CC0B20-4352-3BFE-75E1-CAD70012B0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876" t="7181" r="5233" b="80564"/>
          <a:stretch/>
        </p:blipFill>
        <p:spPr bwMode="auto">
          <a:xfrm>
            <a:off x="10417175" y="0"/>
            <a:ext cx="1774825" cy="349885"/>
          </a:xfrm>
          <a:prstGeom prst="rect">
            <a:avLst/>
          </a:prstGeom>
          <a:ln>
            <a:noFill/>
          </a:ln>
          <a:extLst>
            <a:ext uri="{53640926-AAD7-44D8-BBD7-CCE9431645EC}">
              <a14:shadowObscured xmlns:a14="http://schemas.microsoft.com/office/drawing/2010/main"/>
            </a:ext>
          </a:extLst>
        </p:spPr>
      </p:pic>
      <p:graphicFrame>
        <p:nvGraphicFramePr>
          <p:cNvPr id="5" name="Chart 4">
            <a:extLst>
              <a:ext uri="{FF2B5EF4-FFF2-40B4-BE49-F238E27FC236}">
                <a16:creationId xmlns:a16="http://schemas.microsoft.com/office/drawing/2014/main" id="{D32010EA-CDE0-4699-9BA4-22AA4B69E023}"/>
              </a:ext>
            </a:extLst>
          </p:cNvPr>
          <p:cNvGraphicFramePr/>
          <p:nvPr>
            <p:extLst>
              <p:ext uri="{D42A27DB-BD31-4B8C-83A1-F6EECF244321}">
                <p14:modId xmlns:p14="http://schemas.microsoft.com/office/powerpoint/2010/main" val="902006882"/>
              </p:ext>
            </p:extLst>
          </p:nvPr>
        </p:nvGraphicFramePr>
        <p:xfrm>
          <a:off x="1569493" y="1184644"/>
          <a:ext cx="8723921" cy="52229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8113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BFEB1-7C0C-2DB2-A3B6-88E2941600BC}"/>
              </a:ext>
            </a:extLst>
          </p:cNvPr>
          <p:cNvSpPr txBox="1"/>
          <p:nvPr/>
        </p:nvSpPr>
        <p:spPr>
          <a:xfrm>
            <a:off x="280360" y="498495"/>
            <a:ext cx="11387613" cy="529119"/>
          </a:xfrm>
          <a:prstGeom prst="rect">
            <a:avLst/>
          </a:prstGeom>
          <a:noFill/>
        </p:spPr>
        <p:txBody>
          <a:bodyPr wrap="square" rtlCol="0">
            <a:spAutoFit/>
          </a:bodyPr>
          <a:lstStyle/>
          <a:p>
            <a:pPr>
              <a:lnSpc>
                <a:spcPct val="110000"/>
              </a:lnSpc>
              <a:spcBef>
                <a:spcPts val="1200"/>
              </a:spcBef>
              <a:spcAft>
                <a:spcPts val="300"/>
              </a:spcAft>
            </a:pPr>
            <a:r>
              <a:rPr lang="en-US" sz="2800" b="1" dirty="0">
                <a:solidFill>
                  <a:schemeClr val="tx2">
                    <a:lumMod val="75000"/>
                  </a:schemeClr>
                </a:solidFill>
                <a:effectLst/>
                <a:latin typeface="Myriad Pro"/>
                <a:ea typeface="Calibri" panose="020F0502020204030204" pitchFamily="34" charset="0"/>
                <a:cs typeface="Times New Roman" panose="02020603050405020304" pitchFamily="18" charset="0"/>
              </a:rPr>
              <a:t>THE AFTERMATH OF THE BOOM/BUST CYCLE (2014-19)</a:t>
            </a:r>
            <a:endParaRPr lang="en-BE" sz="2800" b="1" dirty="0">
              <a:solidFill>
                <a:schemeClr val="tx2">
                  <a:lumMod val="75000"/>
                </a:schemeClr>
              </a:solidFill>
              <a:effectLst/>
              <a:latin typeface="Myriad Pro"/>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DF629D1-1D3B-C1A8-5317-AE9B1CA4CA68}"/>
              </a:ext>
            </a:extLst>
          </p:cNvPr>
          <p:cNvSpPr txBox="1">
            <a:spLocks/>
          </p:cNvSpPr>
          <p:nvPr/>
        </p:nvSpPr>
        <p:spPr>
          <a:xfrm>
            <a:off x="280360" y="1299530"/>
            <a:ext cx="11559705" cy="50258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Aft>
                <a:spcPts val="600"/>
              </a:spcAft>
            </a:pPr>
            <a:r>
              <a:rPr lang="en-GB" dirty="0">
                <a:effectLst/>
                <a:latin typeface="Myriad Pro"/>
                <a:ea typeface="Times New Roman" panose="02020603050405020304" pitchFamily="18" charset="0"/>
                <a:cs typeface="Times New Roman" panose="02020603050405020304" pitchFamily="18" charset="0"/>
              </a:rPr>
              <a:t>After the acute period of euro area crisis of 2011-2012, the problem was to prevent from falling too far below that target and preventing deflation. </a:t>
            </a:r>
          </a:p>
          <a:p>
            <a:pPr>
              <a:lnSpc>
                <a:spcPct val="110000"/>
              </a:lnSpc>
              <a:spcAft>
                <a:spcPts val="600"/>
              </a:spcAft>
            </a:pPr>
            <a:r>
              <a:rPr lang="en-GB" dirty="0">
                <a:latin typeface="Myriad Pro"/>
                <a:ea typeface="Times New Roman" panose="02020603050405020304" pitchFamily="18" charset="0"/>
                <a:cs typeface="Times New Roman" panose="02020603050405020304" pitchFamily="18" charset="0"/>
              </a:rPr>
              <a:t>Excessive fear of deflation since prices sticky downwards, energy price fluctuations trigger large monetary policy interventions (PSPP).</a:t>
            </a:r>
          </a:p>
          <a:p>
            <a:pPr>
              <a:lnSpc>
                <a:spcPct val="110000"/>
              </a:lnSpc>
              <a:spcAft>
                <a:spcPts val="600"/>
              </a:spcAft>
            </a:pPr>
            <a:r>
              <a:rPr lang="en-GB" dirty="0">
                <a:latin typeface="Myriad Pro"/>
                <a:ea typeface="Times New Roman" panose="02020603050405020304" pitchFamily="18" charset="0"/>
                <a:cs typeface="Times New Roman" panose="02020603050405020304" pitchFamily="18" charset="0"/>
              </a:rPr>
              <a:t>Large asset purchases lock in large fiscal risk. </a:t>
            </a:r>
            <a:endParaRPr lang="en-US" dirty="0">
              <a:latin typeface="Myriad Pro"/>
              <a:cs typeface="Times New Roman" panose="02020603050405020304" pitchFamily="18" charset="0"/>
            </a:endParaRPr>
          </a:p>
        </p:txBody>
      </p:sp>
      <p:pic>
        <p:nvPicPr>
          <p:cNvPr id="2" name="Picture 1" descr="A blue and yellow background with a coin and numbers&#10;&#10;Description automatically generated">
            <a:extLst>
              <a:ext uri="{FF2B5EF4-FFF2-40B4-BE49-F238E27FC236}">
                <a16:creationId xmlns:a16="http://schemas.microsoft.com/office/drawing/2014/main" id="{59CC0B20-4352-3BFE-75E1-CAD70012B0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876" t="7181" r="5233" b="80564"/>
          <a:stretch/>
        </p:blipFill>
        <p:spPr bwMode="auto">
          <a:xfrm>
            <a:off x="10417175" y="0"/>
            <a:ext cx="1774825" cy="3498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105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BFEB1-7C0C-2DB2-A3B6-88E2941600BC}"/>
              </a:ext>
            </a:extLst>
          </p:cNvPr>
          <p:cNvSpPr txBox="1"/>
          <p:nvPr/>
        </p:nvSpPr>
        <p:spPr>
          <a:xfrm>
            <a:off x="280360" y="532614"/>
            <a:ext cx="11387613" cy="653897"/>
          </a:xfrm>
          <a:prstGeom prst="rect">
            <a:avLst/>
          </a:prstGeom>
          <a:noFill/>
        </p:spPr>
        <p:txBody>
          <a:bodyPr wrap="square" rtlCol="0">
            <a:spAutoFit/>
          </a:bodyPr>
          <a:lstStyle/>
          <a:p>
            <a:pPr>
              <a:lnSpc>
                <a:spcPct val="110000"/>
              </a:lnSpc>
              <a:spcBef>
                <a:spcPts val="1200"/>
              </a:spcBef>
              <a:spcAft>
                <a:spcPts val="300"/>
              </a:spcAft>
            </a:pPr>
            <a:r>
              <a:rPr lang="en-US" sz="3600" b="1" dirty="0">
                <a:solidFill>
                  <a:schemeClr val="tx2">
                    <a:lumMod val="75000"/>
                  </a:schemeClr>
                </a:solidFill>
                <a:effectLst/>
                <a:latin typeface="Myriad Pro"/>
                <a:ea typeface="Calibri" panose="020F0502020204030204" pitchFamily="34" charset="0"/>
                <a:cs typeface="Times New Roman" panose="02020603050405020304" pitchFamily="18" charset="0"/>
              </a:rPr>
              <a:t>THE PAST 5 YEARS (2019-2024)</a:t>
            </a:r>
            <a:endParaRPr lang="en-BE" sz="3600" b="1" dirty="0">
              <a:solidFill>
                <a:schemeClr val="tx2">
                  <a:lumMod val="75000"/>
                </a:schemeClr>
              </a:solidFill>
              <a:effectLst/>
              <a:latin typeface="Myriad Pro"/>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DF629D1-1D3B-C1A8-5317-AE9B1CA4CA68}"/>
              </a:ext>
            </a:extLst>
          </p:cNvPr>
          <p:cNvSpPr txBox="1">
            <a:spLocks/>
          </p:cNvSpPr>
          <p:nvPr/>
        </p:nvSpPr>
        <p:spPr>
          <a:xfrm>
            <a:off x="280360" y="1326826"/>
            <a:ext cx="11559705" cy="50258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effectLst/>
                <a:latin typeface="Myriad Pro"/>
                <a:ea typeface="Times New Roman" panose="02020603050405020304" pitchFamily="18" charset="0"/>
                <a:cs typeface="Times New Roman" panose="02020603050405020304" pitchFamily="18" charset="0"/>
              </a:rPr>
              <a:t>Unprecedented challenges for monetary policy, partially misread. </a:t>
            </a:r>
          </a:p>
          <a:p>
            <a:r>
              <a:rPr lang="en-GB" sz="2400" dirty="0" err="1">
                <a:effectLst/>
                <a:latin typeface="Myriad Pro"/>
                <a:ea typeface="Times New Roman" panose="02020603050405020304" pitchFamily="18" charset="0"/>
                <a:cs typeface="Times New Roman" panose="02020603050405020304" pitchFamily="18" charset="0"/>
              </a:rPr>
              <a:t>Covid</a:t>
            </a:r>
            <a:r>
              <a:rPr lang="en-GB" sz="2400" dirty="0">
                <a:effectLst/>
                <a:latin typeface="Myriad Pro"/>
                <a:ea typeface="Times New Roman" panose="02020603050405020304" pitchFamily="18" charset="0"/>
                <a:cs typeface="Times New Roman" panose="02020603050405020304" pitchFamily="18" charset="0"/>
              </a:rPr>
              <a:t> 19: Brief period of financial market panic in March 2020 required intervention. </a:t>
            </a:r>
            <a:r>
              <a:rPr lang="en-GB" sz="2400" dirty="0">
                <a:latin typeface="Myriad Pro"/>
                <a:ea typeface="Times New Roman" panose="02020603050405020304" pitchFamily="18" charset="0"/>
                <a:cs typeface="Times New Roman" panose="02020603050405020304" pitchFamily="18" charset="0"/>
              </a:rPr>
              <a:t>But panic short lived.</a:t>
            </a:r>
          </a:p>
          <a:p>
            <a:r>
              <a:rPr lang="en-GB" sz="2400" dirty="0">
                <a:latin typeface="Myriad Pro"/>
                <a:ea typeface="Times New Roman" panose="02020603050405020304" pitchFamily="18" charset="0"/>
                <a:cs typeface="Times New Roman" panose="02020603050405020304" pitchFamily="18" charset="0"/>
              </a:rPr>
              <a:t>The pandemic </a:t>
            </a:r>
            <a:r>
              <a:rPr lang="en-GB" sz="2400" dirty="0">
                <a:effectLst/>
                <a:latin typeface="Myriad Pro"/>
                <a:ea typeface="Times New Roman" panose="02020603050405020304" pitchFamily="18" charset="0"/>
                <a:cs typeface="Times New Roman" panose="02020603050405020304" pitchFamily="18" charset="0"/>
              </a:rPr>
              <a:t>triggered a sectoral recession followed by a ‘K-shaped’ recovery. Monetary policy blunt instrument to stimulate the economy with sectoral shocks. </a:t>
            </a:r>
          </a:p>
          <a:p>
            <a:r>
              <a:rPr lang="en-GB" sz="2400" dirty="0">
                <a:effectLst/>
                <a:latin typeface="Myriad Pro"/>
                <a:ea typeface="Times New Roman" panose="02020603050405020304" pitchFamily="18" charset="0"/>
                <a:cs typeface="Times New Roman" panose="02020603050405020304" pitchFamily="18" charset="0"/>
              </a:rPr>
              <a:t>Ukraine </a:t>
            </a:r>
            <a:r>
              <a:rPr lang="en-GB" sz="2400" dirty="0">
                <a:latin typeface="Myriad Pro"/>
                <a:ea typeface="Times New Roman" panose="02020603050405020304" pitchFamily="18" charset="0"/>
                <a:cs typeface="Times New Roman" panose="02020603050405020304" pitchFamily="18" charset="0"/>
              </a:rPr>
              <a:t>war: </a:t>
            </a:r>
            <a:r>
              <a:rPr lang="en-GB" sz="2400" dirty="0">
                <a:effectLst/>
                <a:latin typeface="Myriad Pro"/>
                <a:ea typeface="Times New Roman" panose="02020603050405020304" pitchFamily="18" charset="0"/>
                <a:cs typeface="Times New Roman" panose="02020603050405020304" pitchFamily="18" charset="0"/>
              </a:rPr>
              <a:t>The energy price shock of 2022 represented a classic supply shock, but was recognised much too late.</a:t>
            </a:r>
          </a:p>
          <a:p>
            <a:r>
              <a:rPr lang="en-GB" sz="2400" dirty="0">
                <a:effectLst/>
                <a:latin typeface="Myriad Pro"/>
                <a:ea typeface="Times New Roman" panose="02020603050405020304" pitchFamily="18" charset="0"/>
                <a:cs typeface="Times New Roman" panose="02020603050405020304" pitchFamily="18" charset="0"/>
              </a:rPr>
              <a:t>The macroeconomic models used by the ECB (as by many other central banks) were a poor guide for policy because they assume that inflation always returns to the target.  </a:t>
            </a:r>
            <a:endParaRPr lang="en-BE" sz="2400" dirty="0">
              <a:effectLst/>
              <a:latin typeface="Myriad Pro"/>
              <a:ea typeface="Times New Roman" panose="02020603050405020304" pitchFamily="18" charset="0"/>
              <a:cs typeface="Times New Roman" panose="02020603050405020304" pitchFamily="18" charset="0"/>
            </a:endParaRPr>
          </a:p>
          <a:p>
            <a:r>
              <a:rPr lang="en-US" sz="2400" dirty="0">
                <a:latin typeface="Myriad Pro"/>
                <a:cs typeface="Times New Roman" panose="02020603050405020304" pitchFamily="18" charset="0"/>
              </a:rPr>
              <a:t>Curious asymmetry 2014 (oil price down) and 2022 (oil prices up).</a:t>
            </a:r>
          </a:p>
          <a:p>
            <a:r>
              <a:rPr lang="en-US" sz="2400" dirty="0">
                <a:latin typeface="Myriad Pro"/>
                <a:cs typeface="Times New Roman" panose="02020603050405020304" pitchFamily="18" charset="0"/>
              </a:rPr>
              <a:t>Experience shows high inflation much more likely than deflation.</a:t>
            </a:r>
          </a:p>
        </p:txBody>
      </p:sp>
      <p:pic>
        <p:nvPicPr>
          <p:cNvPr id="2" name="Picture 1" descr="A blue and yellow background with a coin and numbers&#10;&#10;Description automatically generated">
            <a:extLst>
              <a:ext uri="{FF2B5EF4-FFF2-40B4-BE49-F238E27FC236}">
                <a16:creationId xmlns:a16="http://schemas.microsoft.com/office/drawing/2014/main" id="{59CC0B20-4352-3BFE-75E1-CAD70012B0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876" t="7181" r="5233" b="80564"/>
          <a:stretch/>
        </p:blipFill>
        <p:spPr bwMode="auto">
          <a:xfrm>
            <a:off x="10417175" y="0"/>
            <a:ext cx="1774825" cy="3498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68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BFEB1-7C0C-2DB2-A3B6-88E2941600BC}"/>
              </a:ext>
            </a:extLst>
          </p:cNvPr>
          <p:cNvSpPr txBox="1"/>
          <p:nvPr/>
        </p:nvSpPr>
        <p:spPr>
          <a:xfrm>
            <a:off x="280360" y="791274"/>
            <a:ext cx="11387613" cy="677814"/>
          </a:xfrm>
          <a:prstGeom prst="rect">
            <a:avLst/>
          </a:prstGeom>
          <a:noFill/>
        </p:spPr>
        <p:txBody>
          <a:bodyPr wrap="square" rtlCol="0">
            <a:spAutoFit/>
          </a:bodyPr>
          <a:lstStyle/>
          <a:p>
            <a:pPr>
              <a:lnSpc>
                <a:spcPct val="110000"/>
              </a:lnSpc>
              <a:spcBef>
                <a:spcPts val="1200"/>
              </a:spcBef>
              <a:spcAft>
                <a:spcPts val="300"/>
              </a:spcAft>
            </a:pPr>
            <a:r>
              <a:rPr lang="en-GB" sz="1800" dirty="0">
                <a:effectLst/>
                <a:latin typeface="Myriad Pro"/>
                <a:ea typeface="Times New Roman" panose="02020603050405020304" pitchFamily="18" charset="0"/>
                <a:cs typeface="Times New Roman" panose="02020603050405020304" pitchFamily="18" charset="0"/>
              </a:rPr>
              <a:t>The inflation process is not symmetric. Large positive inflation rates are much more likely than large-scale deflation. </a:t>
            </a:r>
            <a:endParaRPr lang="en-BE" sz="1900" b="1" dirty="0">
              <a:solidFill>
                <a:schemeClr val="tx2">
                  <a:lumMod val="75000"/>
                </a:schemeClr>
              </a:solidFill>
              <a:effectLst/>
              <a:latin typeface="Myriad Pro"/>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DF629D1-1D3B-C1A8-5317-AE9B1CA4CA68}"/>
              </a:ext>
            </a:extLst>
          </p:cNvPr>
          <p:cNvSpPr txBox="1">
            <a:spLocks/>
          </p:cNvSpPr>
          <p:nvPr/>
        </p:nvSpPr>
        <p:spPr>
          <a:xfrm>
            <a:off x="280360" y="1299530"/>
            <a:ext cx="11559705" cy="50258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Myriad Pro"/>
              <a:cs typeface="Times New Roman" panose="02020603050405020304" pitchFamily="18" charset="0"/>
            </a:endParaRPr>
          </a:p>
        </p:txBody>
      </p:sp>
      <p:pic>
        <p:nvPicPr>
          <p:cNvPr id="2" name="Picture 1" descr="A blue and yellow background with a coin and numbers&#10;&#10;Description automatically generated">
            <a:extLst>
              <a:ext uri="{FF2B5EF4-FFF2-40B4-BE49-F238E27FC236}">
                <a16:creationId xmlns:a16="http://schemas.microsoft.com/office/drawing/2014/main" id="{59CC0B20-4352-3BFE-75E1-CAD70012B0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876" t="7181" r="5233" b="80564"/>
          <a:stretch/>
        </p:blipFill>
        <p:spPr bwMode="auto">
          <a:xfrm>
            <a:off x="10417175" y="0"/>
            <a:ext cx="1774825" cy="34988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2E2F2973-0942-3AA7-2A15-2D94B6F6FC81}"/>
                  </a:ext>
                </a:extLst>
              </p:cNvPr>
              <p:cNvGraphicFramePr/>
              <p:nvPr>
                <p:extLst>
                  <p:ext uri="{D42A27DB-BD31-4B8C-83A1-F6EECF244321}">
                    <p14:modId xmlns:p14="http://schemas.microsoft.com/office/powerpoint/2010/main" val="3275575905"/>
                  </p:ext>
                </p:extLst>
              </p:nvPr>
            </p:nvGraphicFramePr>
            <p:xfrm>
              <a:off x="2083442" y="1626285"/>
              <a:ext cx="6639946" cy="371518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Chart 3">
                <a:extLst>
                  <a:ext uri="{FF2B5EF4-FFF2-40B4-BE49-F238E27FC236}">
                    <a16:creationId xmlns:a16="http://schemas.microsoft.com/office/drawing/2014/main" id="{2E2F2973-0942-3AA7-2A15-2D94B6F6FC81}"/>
                  </a:ext>
                </a:extLst>
              </p:cNvPr>
              <p:cNvPicPr>
                <a:picLocks noGrp="1" noRot="1" noChangeAspect="1" noMove="1" noResize="1" noEditPoints="1" noAdjustHandles="1" noChangeArrowheads="1" noChangeShapeType="1"/>
              </p:cNvPicPr>
              <p:nvPr/>
            </p:nvPicPr>
            <p:blipFill>
              <a:blip r:embed="rId5"/>
              <a:stretch>
                <a:fillRect/>
              </a:stretch>
            </p:blipFill>
            <p:spPr>
              <a:xfrm>
                <a:off x="2083442" y="1626285"/>
                <a:ext cx="6639946" cy="3715189"/>
              </a:xfrm>
              <a:prstGeom prst="rect">
                <a:avLst/>
              </a:prstGeom>
            </p:spPr>
          </p:pic>
        </mc:Fallback>
      </mc:AlternateContent>
      <p:sp>
        <p:nvSpPr>
          <p:cNvPr id="6" name="TextBox 5">
            <a:extLst>
              <a:ext uri="{FF2B5EF4-FFF2-40B4-BE49-F238E27FC236}">
                <a16:creationId xmlns:a16="http://schemas.microsoft.com/office/drawing/2014/main" id="{557565B0-679D-0F1A-CDEE-11B9F512A8DB}"/>
              </a:ext>
            </a:extLst>
          </p:cNvPr>
          <p:cNvSpPr txBox="1"/>
          <p:nvPr/>
        </p:nvSpPr>
        <p:spPr>
          <a:xfrm>
            <a:off x="2356380" y="5491812"/>
            <a:ext cx="6094070" cy="766748"/>
          </a:xfrm>
          <a:prstGeom prst="rect">
            <a:avLst/>
          </a:prstGeom>
          <a:noFill/>
        </p:spPr>
        <p:txBody>
          <a:bodyPr wrap="square">
            <a:spAutoFit/>
          </a:bodyPr>
          <a:lstStyle/>
          <a:p>
            <a:pPr algn="just">
              <a:lnSpc>
                <a:spcPct val="110000"/>
              </a:lnSpc>
              <a:spcAft>
                <a:spcPts val="600"/>
              </a:spcAft>
            </a:pPr>
            <a:r>
              <a:rPr lang="en-GB" sz="900" dirty="0">
                <a:effectLst/>
                <a:latin typeface="Myriad Pro"/>
                <a:ea typeface="Times New Roman" panose="02020603050405020304" pitchFamily="18" charset="0"/>
                <a:cs typeface="Times New Roman" panose="02020603050405020304" pitchFamily="18" charset="0"/>
              </a:rPr>
              <a:t>Source: Authors’ elaborations based on OECD data.</a:t>
            </a:r>
            <a:endParaRPr lang="en-BE" sz="900" dirty="0">
              <a:effectLst/>
              <a:latin typeface="Myriad Pro"/>
              <a:ea typeface="Times New Roman" panose="02020603050405020304" pitchFamily="18" charset="0"/>
              <a:cs typeface="Times New Roman" panose="02020603050405020304" pitchFamily="18" charset="0"/>
            </a:endParaRPr>
          </a:p>
          <a:p>
            <a:pPr algn="just">
              <a:lnSpc>
                <a:spcPct val="110000"/>
              </a:lnSpc>
              <a:spcAft>
                <a:spcPts val="600"/>
              </a:spcAft>
            </a:pPr>
            <a:r>
              <a:rPr lang="en-GB" sz="900" dirty="0">
                <a:effectLst/>
                <a:latin typeface="Myriad Pro"/>
                <a:ea typeface="Times New Roman" panose="02020603050405020304" pitchFamily="18" charset="0"/>
                <a:cs typeface="Times New Roman" panose="02020603050405020304" pitchFamily="18" charset="0"/>
              </a:rPr>
              <a:t>Note: The sample includes 20 countries in Western Europe, Northern America, plus Japan, Australia and New Zealand. The vertical axis indicates the frequency, the horizontal axis indicates the inflation range corresponding to each bar. </a:t>
            </a:r>
            <a:endParaRPr lang="en-BE" sz="900" dirty="0">
              <a:effectLst/>
              <a:latin typeface="Myriad Pro"/>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78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BFEB1-7C0C-2DB2-A3B6-88E2941600BC}"/>
              </a:ext>
            </a:extLst>
          </p:cNvPr>
          <p:cNvSpPr txBox="1"/>
          <p:nvPr/>
        </p:nvSpPr>
        <p:spPr>
          <a:xfrm>
            <a:off x="546492" y="608626"/>
            <a:ext cx="11387613" cy="591509"/>
          </a:xfrm>
          <a:prstGeom prst="rect">
            <a:avLst/>
          </a:prstGeom>
          <a:noFill/>
        </p:spPr>
        <p:txBody>
          <a:bodyPr wrap="square" rtlCol="0">
            <a:spAutoFit/>
          </a:bodyPr>
          <a:lstStyle/>
          <a:p>
            <a:pPr>
              <a:lnSpc>
                <a:spcPct val="110000"/>
              </a:lnSpc>
              <a:spcBef>
                <a:spcPts val="1200"/>
              </a:spcBef>
              <a:spcAft>
                <a:spcPts val="300"/>
              </a:spcAft>
            </a:pPr>
            <a:r>
              <a:rPr lang="en-US" sz="3200" b="1" dirty="0">
                <a:solidFill>
                  <a:schemeClr val="tx2">
                    <a:lumMod val="75000"/>
                  </a:schemeClr>
                </a:solidFill>
                <a:effectLst/>
                <a:latin typeface="Myriad Pro"/>
                <a:ea typeface="Calibri" panose="020F0502020204030204" pitchFamily="34" charset="0"/>
                <a:cs typeface="Times New Roman" panose="02020603050405020304" pitchFamily="18" charset="0"/>
              </a:rPr>
              <a:t>FUTURE CHALLENGES-CLIMATE RISK</a:t>
            </a:r>
          </a:p>
        </p:txBody>
      </p:sp>
      <p:pic>
        <p:nvPicPr>
          <p:cNvPr id="2" name="Picture 1" descr="A blue and yellow background with a coin and numbers&#10;&#10;Description automatically generated">
            <a:extLst>
              <a:ext uri="{FF2B5EF4-FFF2-40B4-BE49-F238E27FC236}">
                <a16:creationId xmlns:a16="http://schemas.microsoft.com/office/drawing/2014/main" id="{59CC0B20-4352-3BFE-75E1-CAD70012B0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876" t="7181" r="5233" b="80564"/>
          <a:stretch/>
        </p:blipFill>
        <p:spPr bwMode="auto">
          <a:xfrm>
            <a:off x="10417175" y="0"/>
            <a:ext cx="1774825" cy="349885"/>
          </a:xfrm>
          <a:prstGeom prst="rect">
            <a:avLst/>
          </a:prstGeom>
          <a:ln>
            <a:noFill/>
          </a:ln>
          <a:extLst>
            <a:ext uri="{53640926-AAD7-44D8-BBD7-CCE9431645EC}">
              <a14:shadowObscured xmlns:a14="http://schemas.microsoft.com/office/drawing/2010/main"/>
            </a:ext>
          </a:extLst>
        </p:spPr>
      </p:pic>
      <p:sp>
        <p:nvSpPr>
          <p:cNvPr id="4" name="Content Placeholder 2">
            <a:extLst>
              <a:ext uri="{FF2B5EF4-FFF2-40B4-BE49-F238E27FC236}">
                <a16:creationId xmlns:a16="http://schemas.microsoft.com/office/drawing/2014/main" id="{C46EA2A2-4306-409E-61E7-5A22A33D8C22}"/>
              </a:ext>
            </a:extLst>
          </p:cNvPr>
          <p:cNvSpPr txBox="1">
            <a:spLocks/>
          </p:cNvSpPr>
          <p:nvPr/>
        </p:nvSpPr>
        <p:spPr>
          <a:xfrm>
            <a:off x="413679" y="1385099"/>
            <a:ext cx="10543970" cy="50826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575" algn="just">
              <a:lnSpc>
                <a:spcPct val="110000"/>
              </a:lnSpc>
              <a:spcAft>
                <a:spcPts val="600"/>
              </a:spcAft>
            </a:pPr>
            <a:r>
              <a:rPr lang="en-US" sz="2400" dirty="0">
                <a:latin typeface="Myriad Pro"/>
                <a:ea typeface="Times New Roman" panose="02020603050405020304" pitchFamily="18" charset="0"/>
                <a:cs typeface="Times New Roman" panose="02020603050405020304" pitchFamily="18" charset="0"/>
              </a:rPr>
              <a:t>Climate change </a:t>
            </a:r>
            <a:r>
              <a:rPr lang="en-US" sz="2400" dirty="0" err="1">
                <a:latin typeface="Myriad Pro"/>
                <a:ea typeface="Times New Roman" panose="02020603050405020304" pitchFamily="18" charset="0"/>
                <a:cs typeface="Times New Roman" panose="02020603050405020304" pitchFamily="18" charset="0"/>
              </a:rPr>
              <a:t>il</a:t>
            </a:r>
            <a:r>
              <a:rPr lang="en-US" sz="2400" dirty="0">
                <a:latin typeface="Myriad Pro"/>
                <a:ea typeface="Times New Roman" panose="02020603050405020304" pitchFamily="18" charset="0"/>
                <a:cs typeface="Times New Roman" panose="02020603050405020304" pitchFamily="18" charset="0"/>
              </a:rPr>
              <a:t> likely to bring substantial economic cost, but it is a slow moving process unlikely to threaten price stability or lead to systemic financial crisis. </a:t>
            </a:r>
          </a:p>
          <a:p>
            <a:pPr marR="28575" algn="just">
              <a:lnSpc>
                <a:spcPct val="110000"/>
              </a:lnSpc>
              <a:spcAft>
                <a:spcPts val="600"/>
              </a:spcAft>
            </a:pPr>
            <a:r>
              <a:rPr lang="en-US" sz="2400" dirty="0">
                <a:effectLst/>
                <a:latin typeface="Myriad Pro"/>
                <a:ea typeface="Times New Roman" panose="02020603050405020304" pitchFamily="18" charset="0"/>
                <a:cs typeface="Times New Roman" panose="02020603050405020304" pitchFamily="18" charset="0"/>
              </a:rPr>
              <a:t>Empirical literature find limited direct impacts of </a:t>
            </a:r>
            <a:r>
              <a:rPr lang="en-US" sz="2400" dirty="0">
                <a:latin typeface="Myriad Pro"/>
                <a:ea typeface="Times New Roman" panose="02020603050405020304" pitchFamily="18" charset="0"/>
                <a:cs typeface="Times New Roman" panose="02020603050405020304" pitchFamily="18" charset="0"/>
              </a:rPr>
              <a:t>extreme weather event (mainly hot summers)</a:t>
            </a:r>
            <a:r>
              <a:rPr lang="en-US" sz="2400" dirty="0">
                <a:effectLst/>
                <a:latin typeface="Myriad Pro"/>
                <a:ea typeface="Times New Roman" panose="02020603050405020304" pitchFamily="18" charset="0"/>
                <a:cs typeface="Times New Roman" panose="02020603050405020304" pitchFamily="18" charset="0"/>
              </a:rPr>
              <a:t> on inflation for advanced economies including the euro area. </a:t>
            </a:r>
          </a:p>
          <a:p>
            <a:pPr algn="just">
              <a:lnSpc>
                <a:spcPct val="110000"/>
              </a:lnSpc>
              <a:spcAft>
                <a:spcPts val="600"/>
              </a:spcAft>
            </a:pPr>
            <a:r>
              <a:rPr lang="en-GB" sz="2400" dirty="0">
                <a:effectLst/>
                <a:latin typeface="Myriad Pro"/>
                <a:ea typeface="Times New Roman" panose="02020603050405020304" pitchFamily="18" charset="0"/>
                <a:cs typeface="Times New Roman" panose="02020603050405020304" pitchFamily="18" charset="0"/>
              </a:rPr>
              <a:t>Transition risks should be manageable given stress test of high carbon prices and diversified nature of the European economy.</a:t>
            </a:r>
            <a:endParaRPr lang="en-BE" sz="2400" dirty="0">
              <a:effectLst/>
              <a:latin typeface="Myriad Pro"/>
              <a:ea typeface="Times New Roman" panose="02020603050405020304" pitchFamily="18" charset="0"/>
              <a:cs typeface="Times New Roman" panose="02020603050405020304" pitchFamily="18" charset="0"/>
            </a:endParaRPr>
          </a:p>
          <a:p>
            <a:pPr algn="just"/>
            <a:r>
              <a:rPr lang="en-GB" sz="2400" dirty="0">
                <a:effectLst/>
                <a:latin typeface="Myriad Pro"/>
                <a:ea typeface="Times New Roman" panose="02020603050405020304" pitchFamily="18" charset="0"/>
                <a:cs typeface="Times New Roman" panose="02020603050405020304" pitchFamily="18" charset="0"/>
              </a:rPr>
              <a:t>The continuing advance of China as a major competitor in key industries for the EU is likely to represent a more important source of shocks than the green transition. </a:t>
            </a:r>
            <a:endParaRPr lang="en-BE" sz="2400" dirty="0">
              <a:effectLst/>
              <a:latin typeface="Myriad Pro"/>
              <a:ea typeface="Times New Roman" panose="02020603050405020304" pitchFamily="18" charset="0"/>
              <a:cs typeface="Times New Roman" panose="02020603050405020304" pitchFamily="18" charset="0"/>
            </a:endParaRPr>
          </a:p>
          <a:p>
            <a:pPr marL="0" indent="0">
              <a:buNone/>
            </a:pPr>
            <a:endParaRPr lang="en-BE" sz="2400" dirty="0">
              <a:effectLst/>
              <a:latin typeface="Myriad Pro"/>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47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422C467-66E0-4EAF-9592-AAB0C690CD43}"/>
              </a:ext>
            </a:extLst>
          </p:cNvPr>
          <p:cNvGrpSpPr/>
          <p:nvPr/>
        </p:nvGrpSpPr>
        <p:grpSpPr>
          <a:xfrm>
            <a:off x="8534400" y="4703950"/>
            <a:ext cx="3657602" cy="2177496"/>
            <a:chOff x="8534400" y="4703950"/>
            <a:chExt cx="3657602" cy="2177496"/>
          </a:xfrm>
        </p:grpSpPr>
        <p:sp>
          <p:nvSpPr>
            <p:cNvPr id="4" name="Right Triangle 4">
              <a:extLst>
                <a:ext uri="{FF2B5EF4-FFF2-40B4-BE49-F238E27FC236}">
                  <a16:creationId xmlns:a16="http://schemas.microsoft.com/office/drawing/2014/main" id="{683151B3-85F9-4E99-9F56-53B3FFA7868B}"/>
                </a:ext>
              </a:extLst>
            </p:cNvPr>
            <p:cNvSpPr/>
            <p:nvPr/>
          </p:nvSpPr>
          <p:spPr>
            <a:xfrm rot="16200000">
              <a:off x="9274452" y="3963898"/>
              <a:ext cx="2177496" cy="3657599"/>
            </a:xfrm>
            <a:custGeom>
              <a:avLst/>
              <a:gdLst>
                <a:gd name="connsiteX0" fmla="*/ 0 w 6858002"/>
                <a:gd name="connsiteY0" fmla="*/ 7866185 h 7866185"/>
                <a:gd name="connsiteX1" fmla="*/ 0 w 6858002"/>
                <a:gd name="connsiteY1" fmla="*/ 0 h 7866185"/>
                <a:gd name="connsiteX2" fmla="*/ 6858002 w 6858002"/>
                <a:gd name="connsiteY2" fmla="*/ 7866185 h 7866185"/>
                <a:gd name="connsiteX3" fmla="*/ 0 w 6858002"/>
                <a:gd name="connsiteY3" fmla="*/ 7866185 h 7866185"/>
                <a:gd name="connsiteX0" fmla="*/ 23446 w 6881448"/>
                <a:gd name="connsiteY0" fmla="*/ 12192004 h 12192004"/>
                <a:gd name="connsiteX1" fmla="*/ 0 w 6881448"/>
                <a:gd name="connsiteY1" fmla="*/ 0 h 12192004"/>
                <a:gd name="connsiteX2" fmla="*/ 6881448 w 6881448"/>
                <a:gd name="connsiteY2" fmla="*/ 12192004 h 12192004"/>
                <a:gd name="connsiteX3" fmla="*/ 23446 w 6881448"/>
                <a:gd name="connsiteY3" fmla="*/ 12192004 h 12192004"/>
              </a:gdLst>
              <a:ahLst/>
              <a:cxnLst>
                <a:cxn ang="0">
                  <a:pos x="connsiteX0" y="connsiteY0"/>
                </a:cxn>
                <a:cxn ang="0">
                  <a:pos x="connsiteX1" y="connsiteY1"/>
                </a:cxn>
                <a:cxn ang="0">
                  <a:pos x="connsiteX2" y="connsiteY2"/>
                </a:cxn>
                <a:cxn ang="0">
                  <a:pos x="connsiteX3" y="connsiteY3"/>
                </a:cxn>
              </a:cxnLst>
              <a:rect l="l" t="t" r="r" b="b"/>
              <a:pathLst>
                <a:path w="6881448" h="12192004">
                  <a:moveTo>
                    <a:pt x="23446" y="12192004"/>
                  </a:moveTo>
                  <a:cubicBezTo>
                    <a:pt x="15631" y="8128003"/>
                    <a:pt x="7815" y="4064001"/>
                    <a:pt x="0" y="0"/>
                  </a:cubicBezTo>
                  <a:lnTo>
                    <a:pt x="6881448" y="12192004"/>
                  </a:lnTo>
                  <a:lnTo>
                    <a:pt x="23446" y="121920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Triangle 4">
              <a:extLst>
                <a:ext uri="{FF2B5EF4-FFF2-40B4-BE49-F238E27FC236}">
                  <a16:creationId xmlns:a16="http://schemas.microsoft.com/office/drawing/2014/main" id="{E88698F5-B9D1-460C-B37A-D1101F0CC954}"/>
                </a:ext>
              </a:extLst>
            </p:cNvPr>
            <p:cNvSpPr/>
            <p:nvPr/>
          </p:nvSpPr>
          <p:spPr>
            <a:xfrm rot="16200000">
              <a:off x="9654681" y="4344124"/>
              <a:ext cx="2170078" cy="2904565"/>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Triangle 5">
              <a:extLst>
                <a:ext uri="{FF2B5EF4-FFF2-40B4-BE49-F238E27FC236}">
                  <a16:creationId xmlns:a16="http://schemas.microsoft.com/office/drawing/2014/main" id="{F7CCCDE8-966B-429B-B9D8-FCD8F5F7A1C6}"/>
                </a:ext>
              </a:extLst>
            </p:cNvPr>
            <p:cNvSpPr/>
            <p:nvPr/>
          </p:nvSpPr>
          <p:spPr>
            <a:xfrm rot="16200000">
              <a:off x="9745564" y="4435008"/>
              <a:ext cx="2170078" cy="272279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783CD96E-EFAE-4B66-B85C-3112DD260FC5}"/>
              </a:ext>
            </a:extLst>
          </p:cNvPr>
          <p:cNvSpPr txBox="1"/>
          <p:nvPr/>
        </p:nvSpPr>
        <p:spPr>
          <a:xfrm>
            <a:off x="541000" y="438143"/>
            <a:ext cx="10101294" cy="584775"/>
          </a:xfrm>
          <a:prstGeom prst="rect">
            <a:avLst/>
          </a:prstGeom>
          <a:noFill/>
        </p:spPr>
        <p:txBody>
          <a:bodyPr wrap="square" rtlCol="0">
            <a:spAutoFit/>
          </a:bodyPr>
          <a:lstStyle/>
          <a:p>
            <a:r>
              <a:rPr lang="en-US" sz="3200" b="1" dirty="0">
                <a:solidFill>
                  <a:srgbClr val="207164"/>
                </a:solidFill>
                <a:latin typeface="Montserrat" panose="00000500000000000000" pitchFamily="50" charset="0"/>
              </a:rPr>
              <a:t>Conclusion</a:t>
            </a:r>
          </a:p>
        </p:txBody>
      </p:sp>
      <p:sp>
        <p:nvSpPr>
          <p:cNvPr id="8" name="Content Placeholder 2">
            <a:extLst>
              <a:ext uri="{FF2B5EF4-FFF2-40B4-BE49-F238E27FC236}">
                <a16:creationId xmlns:a16="http://schemas.microsoft.com/office/drawing/2014/main" id="{B448750C-27DF-4FF8-817C-E580FA86B958}"/>
              </a:ext>
            </a:extLst>
          </p:cNvPr>
          <p:cNvSpPr txBox="1">
            <a:spLocks/>
          </p:cNvSpPr>
          <p:nvPr/>
        </p:nvSpPr>
        <p:spPr>
          <a:xfrm>
            <a:off x="541000" y="1303098"/>
            <a:ext cx="10543970" cy="50826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575" algn="just">
              <a:lnSpc>
                <a:spcPct val="110000"/>
              </a:lnSpc>
              <a:spcAft>
                <a:spcPts val="600"/>
              </a:spcAft>
            </a:pPr>
            <a:r>
              <a:rPr lang="en-US" sz="2400" dirty="0">
                <a:latin typeface="Myriad Pro"/>
                <a:ea typeface="Times New Roman" panose="02020603050405020304" pitchFamily="18" charset="0"/>
                <a:cs typeface="Times New Roman" panose="02020603050405020304" pitchFamily="18" charset="0"/>
              </a:rPr>
              <a:t>First 15 years a unique combination of circumstances (mainly German unification) that is unlikely to occur again.  Plus</a:t>
            </a:r>
            <a:r>
              <a:rPr lang="en-GB" sz="2400" dirty="0">
                <a:latin typeface="Myriad Pro"/>
                <a:ea typeface="Times New Roman" panose="02020603050405020304" pitchFamily="18" charset="0"/>
                <a:cs typeface="Times New Roman" panose="02020603050405020304" pitchFamily="18" charset="0"/>
              </a:rPr>
              <a:t>: </a:t>
            </a:r>
            <a:r>
              <a:rPr lang="en-GB" sz="2400" dirty="0">
                <a:effectLst/>
                <a:latin typeface="Myriad Pro"/>
                <a:ea typeface="Times New Roman" panose="02020603050405020304" pitchFamily="18" charset="0"/>
                <a:cs typeface="Times New Roman" panose="02020603050405020304" pitchFamily="18" charset="0"/>
              </a:rPr>
              <a:t>Common crisis management institutions further strengthen ability to </a:t>
            </a:r>
            <a:r>
              <a:rPr lang="en-GB" sz="2400" dirty="0" err="1">
                <a:effectLst/>
                <a:latin typeface="Myriad Pro"/>
                <a:ea typeface="Times New Roman" panose="02020603050405020304" pitchFamily="18" charset="0"/>
                <a:cs typeface="Times New Roman" panose="02020603050405020304" pitchFamily="18" charset="0"/>
              </a:rPr>
              <a:t>to</a:t>
            </a:r>
            <a:r>
              <a:rPr lang="en-GB" sz="2400" dirty="0">
                <a:effectLst/>
                <a:latin typeface="Myriad Pro"/>
                <a:ea typeface="Times New Roman" panose="02020603050405020304" pitchFamily="18" charset="0"/>
                <a:cs typeface="Times New Roman" panose="02020603050405020304" pitchFamily="18" charset="0"/>
              </a:rPr>
              <a:t> deal with asymmetric shocks. </a:t>
            </a:r>
          </a:p>
          <a:p>
            <a:pPr marR="28575" algn="just">
              <a:lnSpc>
                <a:spcPct val="110000"/>
              </a:lnSpc>
              <a:spcAft>
                <a:spcPts val="600"/>
              </a:spcAft>
            </a:pPr>
            <a:r>
              <a:rPr lang="en-GB" sz="2400" dirty="0">
                <a:latin typeface="Myriad Pro"/>
                <a:ea typeface="Times New Roman" panose="02020603050405020304" pitchFamily="18" charset="0"/>
                <a:cs typeface="Times New Roman" panose="02020603050405020304" pitchFamily="18" charset="0"/>
              </a:rPr>
              <a:t>=&gt; Financial instability less of a threat to price stability. </a:t>
            </a:r>
          </a:p>
          <a:p>
            <a:pPr marR="28575" algn="just">
              <a:lnSpc>
                <a:spcPct val="110000"/>
              </a:lnSpc>
              <a:spcAft>
                <a:spcPts val="600"/>
              </a:spcAft>
            </a:pPr>
            <a:r>
              <a:rPr lang="en-GB" sz="2400" dirty="0">
                <a:effectLst/>
                <a:latin typeface="Myriad Pro"/>
                <a:ea typeface="Times New Roman" panose="02020603050405020304" pitchFamily="18" charset="0"/>
                <a:cs typeface="Times New Roman" panose="02020603050405020304" pitchFamily="18" charset="0"/>
              </a:rPr>
              <a:t>The formal symmetry of the inflation target adopted in 2021 needs rethink given asymmetric behaviour of inflation.</a:t>
            </a:r>
            <a:endParaRPr lang="en-BE" sz="2400" dirty="0">
              <a:effectLst/>
              <a:latin typeface="Myriad Pro"/>
              <a:ea typeface="Times New Roman" panose="02020603050405020304" pitchFamily="18" charset="0"/>
              <a:cs typeface="Times New Roman" panose="02020603050405020304" pitchFamily="18" charset="0"/>
            </a:endParaRPr>
          </a:p>
          <a:p>
            <a:pPr marR="28575" algn="just">
              <a:lnSpc>
                <a:spcPct val="110000"/>
              </a:lnSpc>
              <a:spcAft>
                <a:spcPts val="600"/>
              </a:spcAft>
            </a:pPr>
            <a:r>
              <a:rPr lang="en-GB" sz="2400" dirty="0">
                <a:effectLst/>
                <a:latin typeface="Myriad Pro"/>
                <a:ea typeface="Times New Roman" panose="02020603050405020304" pitchFamily="18" charset="0"/>
                <a:cs typeface="Times New Roman" panose="02020603050405020304" pitchFamily="18" charset="0"/>
              </a:rPr>
              <a:t>One focus of the next monetary strategy review should be a clarification whether the ECB’s target of 2% over the medium run refers only to average, or whether the variability around the target also matters.</a:t>
            </a:r>
            <a:endParaRPr lang="en-BE" sz="2400" dirty="0">
              <a:effectLst/>
              <a:latin typeface="Myriad Pro"/>
              <a:ea typeface="Times New Roman" panose="02020603050405020304" pitchFamily="18" charset="0"/>
              <a:cs typeface="Times New Roman" panose="02020603050405020304" pitchFamily="18" charset="0"/>
            </a:endParaRPr>
          </a:p>
        </p:txBody>
      </p:sp>
      <p:pic>
        <p:nvPicPr>
          <p:cNvPr id="3" name="Picture 2" descr="A blue and yellow background with a coin and numbers&#10;&#10;Description automatically generated">
            <a:extLst>
              <a:ext uri="{FF2B5EF4-FFF2-40B4-BE49-F238E27FC236}">
                <a16:creationId xmlns:a16="http://schemas.microsoft.com/office/drawing/2014/main" id="{0AE1DC1F-412F-4943-3737-B624B8BB2D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876" t="7181" r="5233" b="80564"/>
          <a:stretch/>
        </p:blipFill>
        <p:spPr bwMode="auto">
          <a:xfrm>
            <a:off x="10417175" y="0"/>
            <a:ext cx="1774825" cy="3498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2731497"/>
      </p:ext>
    </p:extLst>
  </p:cSld>
  <p:clrMapOvr>
    <a:masterClrMapping/>
  </p:clrMapOvr>
</p:sld>
</file>

<file path=ppt/theme/theme1.xml><?xml version="1.0" encoding="utf-8"?>
<a:theme xmlns:a="http://schemas.openxmlformats.org/drawingml/2006/main" name="Office Theme">
  <a:themeElements>
    <a:clrScheme name="CEPS Palette">
      <a:dk1>
        <a:srgbClr val="000000"/>
      </a:dk1>
      <a:lt1>
        <a:srgbClr val="F8F8F8"/>
      </a:lt1>
      <a:dk2>
        <a:srgbClr val="207164"/>
      </a:dk2>
      <a:lt2>
        <a:srgbClr val="EDEDED"/>
      </a:lt2>
      <a:accent1>
        <a:srgbClr val="207164"/>
      </a:accent1>
      <a:accent2>
        <a:srgbClr val="F3C64C"/>
      </a:accent2>
      <a:accent3>
        <a:srgbClr val="702528"/>
      </a:accent3>
      <a:accent4>
        <a:srgbClr val="0D2545"/>
      </a:accent4>
      <a:accent5>
        <a:srgbClr val="F3EADA"/>
      </a:accent5>
      <a:accent6>
        <a:srgbClr val="EDEDED"/>
      </a:accent6>
      <a:hlink>
        <a:srgbClr val="0D2545"/>
      </a:hlink>
      <a:folHlink>
        <a:srgbClr val="70252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5d86eb-de5b-42c1-8720-95c0f874fae9" xsi:nil="true"/>
    <lcf76f155ced4ddcb4097134ff3c332f xmlns="f6215aff-2524-4f4d-802e-a95548926d6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5D216F4721FD4D8775B25E24B79111" ma:contentTypeVersion="22" ma:contentTypeDescription="Create a new document." ma:contentTypeScope="" ma:versionID="e90a3a313e1e314a77bf59730b043da5">
  <xsd:schema xmlns:xsd="http://www.w3.org/2001/XMLSchema" xmlns:xs="http://www.w3.org/2001/XMLSchema" xmlns:p="http://schemas.microsoft.com/office/2006/metadata/properties" xmlns:ns2="f6215aff-2524-4f4d-802e-a95548926d6f" xmlns:ns3="f25d86eb-de5b-42c1-8720-95c0f874fae9" targetNamespace="http://schemas.microsoft.com/office/2006/metadata/properties" ma:root="true" ma:fieldsID="63838861c314f334b24938654ad06bc3" ns2:_="" ns3:_="">
    <xsd:import namespace="f6215aff-2524-4f4d-802e-a95548926d6f"/>
    <xsd:import namespace="f25d86eb-de5b-42c1-8720-95c0f874fa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AutoKeyPoints" minOccurs="0"/>
                <xsd:element ref="ns2:MediaServiceKeyPoint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15aff-2524-4f4d-802e-a95548926d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b7bfaf1-dd4b-459c-bbcd-8b70ea9ebb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5d86eb-de5b-42c1-8720-95c0f874fae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6bf16d3-ae80-4994-b9a5-1694c6bb6e3d}" ma:internalName="TaxCatchAll" ma:showField="CatchAllData" ma:web="f25d86eb-de5b-42c1-8720-95c0f874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26423B-6AE2-4DBA-8D73-DB36C92A2DB2}">
  <ds:schemaRefs>
    <ds:schemaRef ds:uri="f6215aff-2524-4f4d-802e-a95548926d6f"/>
    <ds:schemaRef ds:uri="f25d86eb-de5b-42c1-8720-95c0f874fae9"/>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D45373A-90BB-4B6C-A7F3-81999416F9D0}">
  <ds:schemaRefs>
    <ds:schemaRef ds:uri="http://schemas.microsoft.com/sharepoint/v3/contenttype/forms"/>
  </ds:schemaRefs>
</ds:datastoreItem>
</file>

<file path=customXml/itemProps3.xml><?xml version="1.0" encoding="utf-8"?>
<ds:datastoreItem xmlns:ds="http://schemas.openxmlformats.org/officeDocument/2006/customXml" ds:itemID="{658B7174-DB51-463D-A931-441B8DD57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215aff-2524-4f4d-802e-a95548926d6f"/>
    <ds:schemaRef ds:uri="f25d86eb-de5b-42c1-8720-95c0f874f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3798</TotalTime>
  <Words>694</Words>
  <Application>Microsoft Macintosh PowerPoint</Application>
  <PresentationFormat>Widescreen</PresentationFormat>
  <Paragraphs>50</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Montserrat</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Giani</dc:creator>
  <cp:lastModifiedBy>Stefano Feltri</cp:lastModifiedBy>
  <cp:revision>48</cp:revision>
  <dcterms:created xsi:type="dcterms:W3CDTF">2022-02-04T09:20:06Z</dcterms:created>
  <dcterms:modified xsi:type="dcterms:W3CDTF">2024-02-12T08:39:30Z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0x010100725D216F4721FD4D8775B25E24B79111</vt:lpwstr>
  </property>
  <property fmtid="{D5CDD505-2E9C-101B-9397-08002B2CF9AE}" pid="3" name="MediaServiceImageTags">
    <vt:lpwstr/>
  </property>
</Properties>
</file>