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8930-47B4-4092-BB1A-6B00C205D964}" type="datetimeFigureOut">
              <a:rPr lang="it-IT" smtClean="0"/>
              <a:t>06/06/2024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E0B6-0E82-44D0-B14B-D6F2710DA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620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8930-47B4-4092-BB1A-6B00C205D964}" type="datetimeFigureOut">
              <a:rPr lang="it-IT" smtClean="0"/>
              <a:t>06/06/2024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E0B6-0E82-44D0-B14B-D6F2710DA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0903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8930-47B4-4092-BB1A-6B00C205D964}" type="datetimeFigureOut">
              <a:rPr lang="it-IT" smtClean="0"/>
              <a:t>06/06/2024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E0B6-0E82-44D0-B14B-D6F2710DA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87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8930-47B4-4092-BB1A-6B00C205D964}" type="datetimeFigureOut">
              <a:rPr lang="it-IT" smtClean="0"/>
              <a:t>06/06/2024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E0B6-0E82-44D0-B14B-D6F2710DA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808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8930-47B4-4092-BB1A-6B00C205D964}" type="datetimeFigureOut">
              <a:rPr lang="it-IT" smtClean="0"/>
              <a:t>06/06/2024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E0B6-0E82-44D0-B14B-D6F2710DA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4173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8930-47B4-4092-BB1A-6B00C205D964}" type="datetimeFigureOut">
              <a:rPr lang="it-IT" smtClean="0"/>
              <a:t>06/06/2024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E0B6-0E82-44D0-B14B-D6F2710DA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428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8930-47B4-4092-BB1A-6B00C205D964}" type="datetimeFigureOut">
              <a:rPr lang="it-IT" smtClean="0"/>
              <a:t>06/06/2024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E0B6-0E82-44D0-B14B-D6F2710DA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2190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8930-47B4-4092-BB1A-6B00C205D964}" type="datetimeFigureOut">
              <a:rPr lang="it-IT" smtClean="0"/>
              <a:t>06/06/2024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E0B6-0E82-44D0-B14B-D6F2710DA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2055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8930-47B4-4092-BB1A-6B00C205D964}" type="datetimeFigureOut">
              <a:rPr lang="it-IT" smtClean="0"/>
              <a:t>06/06/2024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E0B6-0E82-44D0-B14B-D6F2710DA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388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8930-47B4-4092-BB1A-6B00C205D964}" type="datetimeFigureOut">
              <a:rPr lang="it-IT" smtClean="0"/>
              <a:t>06/06/2024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E0B6-0E82-44D0-B14B-D6F2710DA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12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8930-47B4-4092-BB1A-6B00C205D964}" type="datetimeFigureOut">
              <a:rPr lang="it-IT" smtClean="0"/>
              <a:t>06/06/2024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E0B6-0E82-44D0-B14B-D6F2710DA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2885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18930-47B4-4092-BB1A-6B00C205D964}" type="datetimeFigureOut">
              <a:rPr lang="it-IT" smtClean="0"/>
              <a:t>06/06/2024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DE0B6-0E82-44D0-B14B-D6F2710DA7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84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institutional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and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political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potential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of the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European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Parliament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for EU-building:  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Maurizio Ferrera</a:t>
            </a:r>
          </a:p>
          <a:p>
            <a:r>
              <a:rPr lang="it-IT" dirty="0" smtClean="0"/>
              <a:t>IEP </a:t>
            </a:r>
            <a:r>
              <a:rPr lang="it-IT" dirty="0" err="1" smtClean="0"/>
              <a:t>webinar</a:t>
            </a:r>
            <a:endParaRPr lang="it-IT" dirty="0" smtClean="0"/>
          </a:p>
          <a:p>
            <a:r>
              <a:rPr lang="it-IT" dirty="0" smtClean="0"/>
              <a:t>6 </a:t>
            </a:r>
            <a:r>
              <a:rPr lang="it-IT" dirty="0" err="1" smtClean="0"/>
              <a:t>June</a:t>
            </a:r>
            <a:r>
              <a:rPr lang="it-IT" dirty="0" smtClean="0"/>
              <a:t> 2024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6486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  <a:p>
            <a:pPr marL="0" indent="0">
              <a:buNone/>
            </a:pPr>
            <a:r>
              <a:rPr lang="it-IT" dirty="0" smtClean="0"/>
              <a:t>                            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Thank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you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682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A co-legislator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0" i="0" dirty="0" smtClean="0">
                <a:solidFill>
                  <a:schemeClr val="accent1">
                    <a:lumMod val="75000"/>
                  </a:schemeClr>
                </a:solidFill>
                <a:effectLst/>
                <a:latin typeface="Helvetica"/>
              </a:rPr>
              <a:t>The </a:t>
            </a:r>
            <a:r>
              <a:rPr lang="en-US" sz="2400" b="1" i="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Helvetica"/>
              </a:rPr>
              <a:t>codecision</a:t>
            </a:r>
            <a:r>
              <a:rPr lang="en-US" sz="2400" b="1" i="0" dirty="0" smtClean="0">
                <a:solidFill>
                  <a:schemeClr val="accent1">
                    <a:lumMod val="75000"/>
                  </a:schemeClr>
                </a:solidFill>
                <a:effectLst/>
                <a:latin typeface="Helvetica"/>
              </a:rPr>
              <a:t> procedure  </a:t>
            </a:r>
            <a:r>
              <a:rPr lang="en-US" sz="2400" i="0" dirty="0" smtClean="0">
                <a:solidFill>
                  <a:schemeClr val="accent1">
                    <a:lumMod val="75000"/>
                  </a:schemeClr>
                </a:solidFill>
                <a:effectLst/>
                <a:latin typeface="Helvetica"/>
              </a:rPr>
              <a:t>(Council + Parliament) </a:t>
            </a:r>
            <a:r>
              <a:rPr lang="en-US" sz="2400" b="0" i="0" dirty="0" smtClean="0">
                <a:solidFill>
                  <a:schemeClr val="accent1">
                    <a:lumMod val="75000"/>
                  </a:schemeClr>
                </a:solidFill>
                <a:effectLst/>
                <a:latin typeface="Helvetica"/>
              </a:rPr>
              <a:t>was introduced by the Maastricht Treaty (1992), and extended and made more effective by the Amsterdam Treaty (1999). </a:t>
            </a:r>
          </a:p>
          <a:p>
            <a:endParaRPr lang="en-US" sz="2400" dirty="0">
              <a:solidFill>
                <a:schemeClr val="accent1">
                  <a:lumMod val="75000"/>
                </a:schemeClr>
              </a:solidFill>
              <a:latin typeface="Helvetica"/>
            </a:endParaRPr>
          </a:p>
          <a:p>
            <a:r>
              <a:rPr lang="en-US" sz="2400" b="0" i="0" dirty="0" smtClean="0">
                <a:solidFill>
                  <a:schemeClr val="accent1">
                    <a:lumMod val="75000"/>
                  </a:schemeClr>
                </a:solidFill>
                <a:effectLst/>
                <a:latin typeface="Helvetica"/>
              </a:rPr>
              <a:t>With the Lisbon Treaty that took effect on 1 December 2009, the renamed </a:t>
            </a:r>
            <a:r>
              <a:rPr lang="en-US" sz="2400" b="1" i="0" dirty="0" smtClean="0">
                <a:solidFill>
                  <a:schemeClr val="accent1">
                    <a:lumMod val="75000"/>
                  </a:schemeClr>
                </a:solidFill>
                <a:effectLst/>
                <a:latin typeface="Helvetica"/>
              </a:rPr>
              <a:t>ordinary legislative procedure </a:t>
            </a:r>
            <a:r>
              <a:rPr lang="en-US" sz="2400" b="0" i="0" dirty="0" smtClean="0">
                <a:solidFill>
                  <a:schemeClr val="accent1">
                    <a:lumMod val="75000"/>
                  </a:schemeClr>
                </a:solidFill>
                <a:effectLst/>
                <a:latin typeface="Helvetica"/>
              </a:rPr>
              <a:t>became the main legislative procedure of the EU´s decision-making system.</a:t>
            </a:r>
          </a:p>
          <a:p>
            <a:endParaRPr lang="en-US" sz="2400" dirty="0" smtClean="0">
              <a:solidFill>
                <a:schemeClr val="accent1">
                  <a:lumMod val="75000"/>
                </a:schemeClr>
              </a:solidFill>
              <a:latin typeface="Helvetica"/>
            </a:endParaRPr>
          </a:p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Legislative measures must be  approved by both Council and Parliament.  It applies to around 85 policy areas.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84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king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co-maker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In 2009 the Treaty of Lisbon introduced  a new procedure for the formation of the Commission.  </a:t>
            </a:r>
          </a:p>
          <a:p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According to Article 17(7) of the Treaty on European Union (TEU), the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Commission President is elected by Parliament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by a majority of the component Members in a process in which the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European Council,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acting by qualified majority and taking into account the elections to the European Parliament,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proposes a candidate to the European Parliament. </a:t>
            </a:r>
          </a:p>
          <a:p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US" sz="1600" b="1" dirty="0" err="1" smtClean="0">
                <a:solidFill>
                  <a:schemeClr val="accent1">
                    <a:lumMod val="75000"/>
                  </a:schemeClr>
                </a:solidFill>
              </a:rPr>
              <a:t>Spitzenkandidaten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is a political process requiring that, before the European elections, the European political parties designate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the personality they would propose as President of the Commission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or who could marshal a parliamentary majority. This personality would campaign in the Member States, presenting the political </a:t>
            </a:r>
            <a:r>
              <a:rPr lang="en-US" sz="1600" dirty="0" err="1" smtClean="0">
                <a:solidFill>
                  <a:schemeClr val="accent1">
                    <a:lumMod val="75000"/>
                  </a:schemeClr>
                </a:solidFill>
              </a:rPr>
              <a:t>programme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 of their own political party. </a:t>
            </a:r>
          </a:p>
          <a:p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The lead candidate process aims at establishing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a political link between Parliament and the executive.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450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Persisting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weakness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but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..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Despite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advancements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, 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still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weaker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institution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compared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with (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European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Council</a:t>
            </a:r>
            <a:endParaRPr lang="it-IT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E.g.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marginal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role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in the euro-zone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crisis</a:t>
            </a:r>
            <a:endParaRPr lang="it-IT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OLP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does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not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apply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in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key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 policy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domains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lvl="2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common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foreign and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defence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policy, institutional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reforms, tax policy, a fair share of social policies and a number of areas in the field of justice and home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affairs</a:t>
            </a:r>
            <a:endParaRPr lang="it-IT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it-IT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Yet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increasing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political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salience</a:t>
            </a:r>
            <a:endParaRPr lang="it-IT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«Go-to body» for  EU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leaders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: 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accountability</a:t>
            </a:r>
            <a:endParaRPr lang="it-IT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Increasing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exercise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of voice: 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political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influence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163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partisan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institution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Only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institution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representing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citizens</a:t>
            </a:r>
            <a:endParaRPr lang="it-IT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Articulated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in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political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groups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closely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connected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to 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euro-parties</a:t>
            </a:r>
          </a:p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MEPS  are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elected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through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national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party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lists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…</a:t>
            </a:r>
          </a:p>
          <a:p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But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then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join a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political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group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and are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encouraged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to 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vote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based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on party positions 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rather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than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territorial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affiliation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361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An arena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encouraging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«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conflict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funzionalization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Conflicts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revolve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around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substantive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policy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issues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rather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than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territorial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interests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identities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They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forge 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cross-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national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functional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alliances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which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cut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across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territorial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borders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Activate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a 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different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political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logic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,  more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conducive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to an ethos of  «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togetherness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»  (common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belonging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than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 the 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territorial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logic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juxtaposing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the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member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states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against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each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other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455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Is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it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happening?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Evidence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of 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increasing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partisanship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in  EP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votes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 (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especially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within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S&amp;Ds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More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differentiation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of party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manifestos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Some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convergence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between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national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and euro-party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manifestos</a:t>
            </a:r>
            <a:endParaRPr lang="it-IT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Gradual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normalisation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»  of euro-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sceptic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parties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 (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especially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ERC: euro-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realists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086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current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alignments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Less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emphasis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on 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pro-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against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«Europe»  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including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voice for exit)</a:t>
            </a:r>
          </a:p>
          <a:p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Persisting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divide on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constitutive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issues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membership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competences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decision-making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rules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</a:p>
          <a:p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Increasing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differentiation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based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on 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issue-packages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it-IT" b="1" dirty="0" err="1" smtClean="0">
                <a:solidFill>
                  <a:schemeClr val="accent1">
                    <a:lumMod val="75000"/>
                  </a:schemeClr>
                </a:solidFill>
              </a:rPr>
              <a:t>left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/right)</a:t>
            </a:r>
          </a:p>
          <a:p>
            <a:pPr lvl="1"/>
            <a:r>
              <a:rPr lang="it-IT" i="1" dirty="0" err="1" smtClean="0">
                <a:solidFill>
                  <a:schemeClr val="accent1">
                    <a:lumMod val="75000"/>
                  </a:schemeClr>
                </a:solidFill>
              </a:rPr>
              <a:t>Isomorphism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similar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structure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between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EU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level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and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national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issue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packages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(state vs market;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immigration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; green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transition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; welfare and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citizenship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rights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etc.)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475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To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watch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sz="3600" dirty="0" err="1" smtClean="0">
                <a:solidFill>
                  <a:schemeClr val="accent1">
                    <a:lumMod val="75000"/>
                  </a:schemeClr>
                </a:solidFill>
              </a:rPr>
              <a:t>Composition</a:t>
            </a:r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:  </a:t>
            </a:r>
          </a:p>
          <a:p>
            <a:pPr lvl="1"/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Is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there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a EPP, S&amp;D, Liberal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majority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(361 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 410)</a:t>
            </a:r>
            <a:endParaRPr lang="it-IT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3600" dirty="0" err="1" smtClean="0">
                <a:solidFill>
                  <a:schemeClr val="accent1">
                    <a:lumMod val="75000"/>
                  </a:schemeClr>
                </a:solidFill>
              </a:rPr>
              <a:t>Coalition</a:t>
            </a:r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 building to </a:t>
            </a:r>
            <a:r>
              <a:rPr lang="it-IT" sz="3600" dirty="0" err="1" smtClean="0">
                <a:solidFill>
                  <a:schemeClr val="accent1">
                    <a:lumMod val="75000"/>
                  </a:schemeClr>
                </a:solidFill>
              </a:rPr>
              <a:t>form</a:t>
            </a:r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3600" dirty="0" err="1" smtClean="0">
                <a:solidFill>
                  <a:schemeClr val="accent1">
                    <a:lumMod val="75000"/>
                  </a:schemeClr>
                </a:solidFill>
              </a:rPr>
              <a:t>majority</a:t>
            </a:r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  <a:p>
            <a:pPr lvl="1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Greens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others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?)</a:t>
            </a:r>
          </a:p>
          <a:p>
            <a:r>
              <a:rPr lang="it-IT" sz="3600" dirty="0" err="1" smtClean="0">
                <a:solidFill>
                  <a:schemeClr val="accent1">
                    <a:lumMod val="75000"/>
                  </a:schemeClr>
                </a:solidFill>
              </a:rPr>
              <a:t>Appointment</a:t>
            </a:r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 of </a:t>
            </a:r>
            <a:r>
              <a:rPr lang="it-IT" sz="3600" dirty="0" err="1" smtClean="0">
                <a:solidFill>
                  <a:schemeClr val="accent1">
                    <a:lumMod val="75000"/>
                  </a:schemeClr>
                </a:solidFill>
              </a:rPr>
              <a:t>President</a:t>
            </a:r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 by </a:t>
            </a:r>
            <a:r>
              <a:rPr lang="it-IT" sz="3600" dirty="0" err="1" smtClean="0">
                <a:solidFill>
                  <a:schemeClr val="accent1">
                    <a:lumMod val="75000"/>
                  </a:schemeClr>
                </a:solidFill>
              </a:rPr>
              <a:t>Council</a:t>
            </a:r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 (QM)</a:t>
            </a:r>
            <a:endParaRPr lang="it-IT" sz="36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3600" dirty="0" err="1" smtClean="0">
                <a:solidFill>
                  <a:schemeClr val="accent1">
                    <a:lumMod val="75000"/>
                  </a:schemeClr>
                </a:solidFill>
              </a:rPr>
              <a:t>Negotiation</a:t>
            </a:r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it-IT" sz="3600" dirty="0" err="1" smtClean="0">
                <a:solidFill>
                  <a:schemeClr val="accent1">
                    <a:lumMod val="75000"/>
                  </a:schemeClr>
                </a:solidFill>
              </a:rPr>
              <a:t>between</a:t>
            </a:r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it-IT" sz="3600" smtClean="0">
                <a:solidFill>
                  <a:schemeClr val="accent1">
                    <a:lumMod val="75000"/>
                  </a:schemeClr>
                </a:solidFill>
              </a:rPr>
              <a:t>parliamentary</a:t>
            </a:r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it-IT" sz="3600" dirty="0" err="1" smtClean="0">
                <a:solidFill>
                  <a:schemeClr val="accent1">
                    <a:lumMod val="75000"/>
                  </a:schemeClr>
                </a:solidFill>
              </a:rPr>
              <a:t>groups</a:t>
            </a:r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 and the  </a:t>
            </a:r>
            <a:r>
              <a:rPr lang="it-IT" sz="3600" dirty="0" err="1" smtClean="0">
                <a:solidFill>
                  <a:schemeClr val="accent1">
                    <a:lumMod val="75000"/>
                  </a:schemeClr>
                </a:solidFill>
              </a:rPr>
              <a:t>appointed</a:t>
            </a:r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3600" dirty="0" err="1" smtClean="0">
                <a:solidFill>
                  <a:schemeClr val="accent1">
                    <a:lumMod val="75000"/>
                  </a:schemeClr>
                </a:solidFill>
              </a:rPr>
              <a:t>President</a:t>
            </a:r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 (college </a:t>
            </a:r>
            <a:r>
              <a:rPr lang="it-IT" sz="3600" dirty="0" err="1" smtClean="0">
                <a:solidFill>
                  <a:schemeClr val="accent1">
                    <a:lumMod val="75000"/>
                  </a:schemeClr>
                </a:solidFill>
              </a:rPr>
              <a:t>members</a:t>
            </a:r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Agenda for new mandate</a:t>
            </a:r>
          </a:p>
          <a:p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Impact on </a:t>
            </a:r>
            <a:r>
              <a:rPr lang="it-IT" sz="3600" dirty="0" err="1" smtClean="0">
                <a:solidFill>
                  <a:schemeClr val="accent1">
                    <a:lumMod val="75000"/>
                  </a:schemeClr>
                </a:solidFill>
              </a:rPr>
              <a:t>domestic</a:t>
            </a:r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it-IT" sz="3600" dirty="0" err="1" smtClean="0">
                <a:solidFill>
                  <a:schemeClr val="accent1">
                    <a:lumMod val="75000"/>
                  </a:schemeClr>
                </a:solidFill>
              </a:rPr>
              <a:t>partisan</a:t>
            </a:r>
            <a:r>
              <a:rPr lang="it-IT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3600" dirty="0" err="1" smtClean="0">
                <a:solidFill>
                  <a:schemeClr val="accent1">
                    <a:lumMod val="75000"/>
                  </a:schemeClr>
                </a:solidFill>
              </a:rPr>
              <a:t>equilibria</a:t>
            </a:r>
            <a:endParaRPr lang="it-IT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7589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546</Words>
  <Application>Microsoft Office PowerPoint</Application>
  <PresentationFormat>Presentazione su schermo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The institutional and political potential of the European Parliament for EU-building:  </vt:lpstr>
      <vt:lpstr>A co-legislator</vt:lpstr>
      <vt:lpstr>A king co-maker</vt:lpstr>
      <vt:lpstr>Persisting weakness, but..</vt:lpstr>
      <vt:lpstr>A partisan institution</vt:lpstr>
      <vt:lpstr>An arena encouraging «conflict funzionalization»</vt:lpstr>
      <vt:lpstr>Is it happening?</vt:lpstr>
      <vt:lpstr>The current alignments</vt:lpstr>
      <vt:lpstr>To watch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Parliament</dc:title>
  <dc:creator>maurizio ferrera</dc:creator>
  <cp:lastModifiedBy>maurizio ferrera</cp:lastModifiedBy>
  <cp:revision>10</cp:revision>
  <dcterms:created xsi:type="dcterms:W3CDTF">2024-06-05T15:52:33Z</dcterms:created>
  <dcterms:modified xsi:type="dcterms:W3CDTF">2024-06-06T11:09:58Z</dcterms:modified>
</cp:coreProperties>
</file>