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4" r:id="rId1"/>
  </p:sldMasterIdLst>
  <p:sldIdLst>
    <p:sldId id="256" r:id="rId2"/>
    <p:sldId id="260" r:id="rId3"/>
    <p:sldId id="259" r:id="rId4"/>
    <p:sldId id="257" r:id="rId5"/>
    <p:sldId id="258" r:id="rId6"/>
    <p:sldId id="261" r:id="rId7"/>
    <p:sldId id="262" r:id="rId8"/>
  </p:sldIdLst>
  <p:sldSz cx="12192000" cy="6858000"/>
  <p:notesSz cx="6858000" cy="9144000"/>
  <p:defaultTextStyle>
    <a:defPPr>
      <a:defRPr lang="en-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0"/>
  </p:normalViewPr>
  <p:slideViewPr>
    <p:cSldViewPr snapToGrid="0">
      <p:cViewPr varScale="1">
        <p:scale>
          <a:sx n="100" d="100"/>
          <a:sy n="100" d="100"/>
        </p:scale>
        <p:origin x="3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68414-F7A8-C84E-8080-C537BA91CA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N"/>
          </a:p>
        </p:txBody>
      </p:sp>
      <p:sp>
        <p:nvSpPr>
          <p:cNvPr id="3" name="Subtitle 2">
            <a:extLst>
              <a:ext uri="{FF2B5EF4-FFF2-40B4-BE49-F238E27FC236}">
                <a16:creationId xmlns:a16="http://schemas.microsoft.com/office/drawing/2014/main" id="{D767E3BC-4638-2952-7C56-76C940D922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N"/>
          </a:p>
        </p:txBody>
      </p:sp>
      <p:sp>
        <p:nvSpPr>
          <p:cNvPr id="4" name="Date Placeholder 3">
            <a:extLst>
              <a:ext uri="{FF2B5EF4-FFF2-40B4-BE49-F238E27FC236}">
                <a16:creationId xmlns:a16="http://schemas.microsoft.com/office/drawing/2014/main" id="{8715838E-E21E-13AD-AAA5-D6F5850CEA4D}"/>
              </a:ext>
            </a:extLst>
          </p:cNvPr>
          <p:cNvSpPr>
            <a:spLocks noGrp="1"/>
          </p:cNvSpPr>
          <p:nvPr>
            <p:ph type="dt" sz="half" idx="10"/>
          </p:nvPr>
        </p:nvSpPr>
        <p:spPr/>
        <p:txBody>
          <a:bodyPr/>
          <a:lstStyle/>
          <a:p>
            <a:fld id="{48A87A34-81AB-432B-8DAE-1953F412C126}" type="datetimeFigureOut">
              <a:rPr lang="en-US" smtClean="0"/>
              <a:pPr/>
              <a:t>3/28/24</a:t>
            </a:fld>
            <a:endParaRPr lang="en-US" dirty="0"/>
          </a:p>
        </p:txBody>
      </p:sp>
      <p:sp>
        <p:nvSpPr>
          <p:cNvPr id="5" name="Footer Placeholder 4">
            <a:extLst>
              <a:ext uri="{FF2B5EF4-FFF2-40B4-BE49-F238E27FC236}">
                <a16:creationId xmlns:a16="http://schemas.microsoft.com/office/drawing/2014/main" id="{5DBD7F50-2DA5-9E44-9239-55DBA1AAEC1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D6557D-A16A-3BAA-D304-65A95F7FC85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66062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F0E11-CAC1-156F-280E-D9B0B944E33F}"/>
              </a:ext>
            </a:extLst>
          </p:cNvPr>
          <p:cNvSpPr>
            <a:spLocks noGrp="1"/>
          </p:cNvSpPr>
          <p:nvPr>
            <p:ph type="title"/>
          </p:nvPr>
        </p:nvSpPr>
        <p:spPr/>
        <p:txBody>
          <a:bodyPr/>
          <a:lstStyle/>
          <a:p>
            <a:r>
              <a:rPr lang="en-US"/>
              <a:t>Click to edit Master title style</a:t>
            </a:r>
            <a:endParaRPr lang="en-CN"/>
          </a:p>
        </p:txBody>
      </p:sp>
      <p:sp>
        <p:nvSpPr>
          <p:cNvPr id="3" name="Vertical Text Placeholder 2">
            <a:extLst>
              <a:ext uri="{FF2B5EF4-FFF2-40B4-BE49-F238E27FC236}">
                <a16:creationId xmlns:a16="http://schemas.microsoft.com/office/drawing/2014/main" id="{ABD1979D-2374-C0E8-71C7-497CC0B0E9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Date Placeholder 3">
            <a:extLst>
              <a:ext uri="{FF2B5EF4-FFF2-40B4-BE49-F238E27FC236}">
                <a16:creationId xmlns:a16="http://schemas.microsoft.com/office/drawing/2014/main" id="{C88DCA75-2433-B2A5-E139-CF2BA5CFD823}"/>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5" name="Footer Placeholder 4">
            <a:extLst>
              <a:ext uri="{FF2B5EF4-FFF2-40B4-BE49-F238E27FC236}">
                <a16:creationId xmlns:a16="http://schemas.microsoft.com/office/drawing/2014/main" id="{B8F05D58-3454-B627-9734-9FF9A5330D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1C9B1F-FA69-5FE8-A56D-ED310EE7BD7A}"/>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3357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6BF026-EC94-9AD6-BC53-F5346B7FEE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N"/>
          </a:p>
        </p:txBody>
      </p:sp>
      <p:sp>
        <p:nvSpPr>
          <p:cNvPr id="3" name="Vertical Text Placeholder 2">
            <a:extLst>
              <a:ext uri="{FF2B5EF4-FFF2-40B4-BE49-F238E27FC236}">
                <a16:creationId xmlns:a16="http://schemas.microsoft.com/office/drawing/2014/main" id="{DCB773CE-6500-C41A-27DA-59C9544D7E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Date Placeholder 3">
            <a:extLst>
              <a:ext uri="{FF2B5EF4-FFF2-40B4-BE49-F238E27FC236}">
                <a16:creationId xmlns:a16="http://schemas.microsoft.com/office/drawing/2014/main" id="{A7B0975D-7A72-3F3E-1D25-97385ED9E27D}"/>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5" name="Footer Placeholder 4">
            <a:extLst>
              <a:ext uri="{FF2B5EF4-FFF2-40B4-BE49-F238E27FC236}">
                <a16:creationId xmlns:a16="http://schemas.microsoft.com/office/drawing/2014/main" id="{3F046751-1F17-D8CD-15A4-9BDEC412DB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3519738-2FEF-C46B-43D7-4C738DF514D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65487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D184D-0842-828D-63BC-3EFE2AD4545A}"/>
              </a:ext>
            </a:extLst>
          </p:cNvPr>
          <p:cNvSpPr>
            <a:spLocks noGrp="1"/>
          </p:cNvSpPr>
          <p:nvPr>
            <p:ph type="title"/>
          </p:nvPr>
        </p:nvSpPr>
        <p:spPr/>
        <p:txBody>
          <a:bodyPr/>
          <a:lstStyle/>
          <a:p>
            <a:r>
              <a:rPr lang="en-US"/>
              <a:t>Click to edit Master title style</a:t>
            </a:r>
            <a:endParaRPr lang="en-CN"/>
          </a:p>
        </p:txBody>
      </p:sp>
      <p:sp>
        <p:nvSpPr>
          <p:cNvPr id="3" name="Content Placeholder 2">
            <a:extLst>
              <a:ext uri="{FF2B5EF4-FFF2-40B4-BE49-F238E27FC236}">
                <a16:creationId xmlns:a16="http://schemas.microsoft.com/office/drawing/2014/main" id="{E666AFEF-9040-D8A3-9524-11B1EE8B1C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Date Placeholder 3">
            <a:extLst>
              <a:ext uri="{FF2B5EF4-FFF2-40B4-BE49-F238E27FC236}">
                <a16:creationId xmlns:a16="http://schemas.microsoft.com/office/drawing/2014/main" id="{B85D5A44-5359-1C3E-8EEC-2A3AFB5930A2}"/>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5" name="Footer Placeholder 4">
            <a:extLst>
              <a:ext uri="{FF2B5EF4-FFF2-40B4-BE49-F238E27FC236}">
                <a16:creationId xmlns:a16="http://schemas.microsoft.com/office/drawing/2014/main" id="{6452DB9E-E873-47AD-7590-79F03C494F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26916F-0B43-AC3D-8550-5B15FF5F0E9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1257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98D01-40CF-61C1-6D3D-96B109D617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N"/>
          </a:p>
        </p:txBody>
      </p:sp>
      <p:sp>
        <p:nvSpPr>
          <p:cNvPr id="3" name="Text Placeholder 2">
            <a:extLst>
              <a:ext uri="{FF2B5EF4-FFF2-40B4-BE49-F238E27FC236}">
                <a16:creationId xmlns:a16="http://schemas.microsoft.com/office/drawing/2014/main" id="{6D232DCF-44A2-7EA2-B662-FB1B26B888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1887BB-198B-4AD6-4F81-3B311F1C6B62}"/>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5" name="Footer Placeholder 4">
            <a:extLst>
              <a:ext uri="{FF2B5EF4-FFF2-40B4-BE49-F238E27FC236}">
                <a16:creationId xmlns:a16="http://schemas.microsoft.com/office/drawing/2014/main" id="{ED9B2318-BF74-707B-661D-7989EFBB70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378694-B3E6-F36A-5B96-23CECFE92D5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71512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6B9CB-2A1B-1517-8932-AE2C2A85C1C4}"/>
              </a:ext>
            </a:extLst>
          </p:cNvPr>
          <p:cNvSpPr>
            <a:spLocks noGrp="1"/>
          </p:cNvSpPr>
          <p:nvPr>
            <p:ph type="title"/>
          </p:nvPr>
        </p:nvSpPr>
        <p:spPr/>
        <p:txBody>
          <a:bodyPr/>
          <a:lstStyle/>
          <a:p>
            <a:r>
              <a:rPr lang="en-US"/>
              <a:t>Click to edit Master title style</a:t>
            </a:r>
            <a:endParaRPr lang="en-CN"/>
          </a:p>
        </p:txBody>
      </p:sp>
      <p:sp>
        <p:nvSpPr>
          <p:cNvPr id="3" name="Content Placeholder 2">
            <a:extLst>
              <a:ext uri="{FF2B5EF4-FFF2-40B4-BE49-F238E27FC236}">
                <a16:creationId xmlns:a16="http://schemas.microsoft.com/office/drawing/2014/main" id="{059F6752-86AB-049D-5DE0-5B0C547F9F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Content Placeholder 3">
            <a:extLst>
              <a:ext uri="{FF2B5EF4-FFF2-40B4-BE49-F238E27FC236}">
                <a16:creationId xmlns:a16="http://schemas.microsoft.com/office/drawing/2014/main" id="{01B0576D-6DEC-D56B-3C34-6AA6C59F59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5" name="Date Placeholder 4">
            <a:extLst>
              <a:ext uri="{FF2B5EF4-FFF2-40B4-BE49-F238E27FC236}">
                <a16:creationId xmlns:a16="http://schemas.microsoft.com/office/drawing/2014/main" id="{2A679AD5-CC62-42B4-FB0B-703F9E1D52BE}"/>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6" name="Footer Placeholder 5">
            <a:extLst>
              <a:ext uri="{FF2B5EF4-FFF2-40B4-BE49-F238E27FC236}">
                <a16:creationId xmlns:a16="http://schemas.microsoft.com/office/drawing/2014/main" id="{C4452E23-3300-1DE4-70BA-A028AD833D7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0033200-3748-0AD6-6024-E2E1F648C80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4086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FDA6B-5FE3-E3A2-13FF-AB25D228A810}"/>
              </a:ext>
            </a:extLst>
          </p:cNvPr>
          <p:cNvSpPr>
            <a:spLocks noGrp="1"/>
          </p:cNvSpPr>
          <p:nvPr>
            <p:ph type="title"/>
          </p:nvPr>
        </p:nvSpPr>
        <p:spPr>
          <a:xfrm>
            <a:off x="839788" y="365125"/>
            <a:ext cx="10515600" cy="1325563"/>
          </a:xfrm>
        </p:spPr>
        <p:txBody>
          <a:bodyPr/>
          <a:lstStyle/>
          <a:p>
            <a:r>
              <a:rPr lang="en-US"/>
              <a:t>Click to edit Master title style</a:t>
            </a:r>
            <a:endParaRPr lang="en-CN"/>
          </a:p>
        </p:txBody>
      </p:sp>
      <p:sp>
        <p:nvSpPr>
          <p:cNvPr id="3" name="Text Placeholder 2">
            <a:extLst>
              <a:ext uri="{FF2B5EF4-FFF2-40B4-BE49-F238E27FC236}">
                <a16:creationId xmlns:a16="http://schemas.microsoft.com/office/drawing/2014/main" id="{CD23B2C4-41D8-A4A2-748F-BF5EF85B35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BD85AB-F91D-A422-C1F6-AEB664E6B5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5" name="Text Placeholder 4">
            <a:extLst>
              <a:ext uri="{FF2B5EF4-FFF2-40B4-BE49-F238E27FC236}">
                <a16:creationId xmlns:a16="http://schemas.microsoft.com/office/drawing/2014/main" id="{09BC1AFC-4F04-14CE-36CE-3E05E77BE5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0C7241-F713-B881-7EEB-F63F4D6CE0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7" name="Date Placeholder 6">
            <a:extLst>
              <a:ext uri="{FF2B5EF4-FFF2-40B4-BE49-F238E27FC236}">
                <a16:creationId xmlns:a16="http://schemas.microsoft.com/office/drawing/2014/main" id="{80C54139-8664-8272-5E09-62C01602E270}"/>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8" name="Footer Placeholder 7">
            <a:extLst>
              <a:ext uri="{FF2B5EF4-FFF2-40B4-BE49-F238E27FC236}">
                <a16:creationId xmlns:a16="http://schemas.microsoft.com/office/drawing/2014/main" id="{3D0B5A82-324C-FAD0-01DE-8105D759DFE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D39F0E6-A2A5-3825-7511-AA37B31B7D3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68075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4E7D-7B2C-E85D-36B2-2AB3AA741B84}"/>
              </a:ext>
            </a:extLst>
          </p:cNvPr>
          <p:cNvSpPr>
            <a:spLocks noGrp="1"/>
          </p:cNvSpPr>
          <p:nvPr>
            <p:ph type="title"/>
          </p:nvPr>
        </p:nvSpPr>
        <p:spPr/>
        <p:txBody>
          <a:bodyPr/>
          <a:lstStyle/>
          <a:p>
            <a:r>
              <a:rPr lang="en-US"/>
              <a:t>Click to edit Master title style</a:t>
            </a:r>
            <a:endParaRPr lang="en-CN"/>
          </a:p>
        </p:txBody>
      </p:sp>
      <p:sp>
        <p:nvSpPr>
          <p:cNvPr id="3" name="Date Placeholder 2">
            <a:extLst>
              <a:ext uri="{FF2B5EF4-FFF2-40B4-BE49-F238E27FC236}">
                <a16:creationId xmlns:a16="http://schemas.microsoft.com/office/drawing/2014/main" id="{672709C4-0589-BBE9-AB7A-B584F5425724}"/>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4" name="Footer Placeholder 3">
            <a:extLst>
              <a:ext uri="{FF2B5EF4-FFF2-40B4-BE49-F238E27FC236}">
                <a16:creationId xmlns:a16="http://schemas.microsoft.com/office/drawing/2014/main" id="{8024361E-4DC9-11F8-C1CE-2946961DD62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8416D4F-EF14-97E4-7202-7A0957AE8159}"/>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7385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F52C37-F6FE-AC7A-3D18-FD4693D55644}"/>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3" name="Footer Placeholder 2">
            <a:extLst>
              <a:ext uri="{FF2B5EF4-FFF2-40B4-BE49-F238E27FC236}">
                <a16:creationId xmlns:a16="http://schemas.microsoft.com/office/drawing/2014/main" id="{42079F7B-4452-C2EC-78F6-F950DB5ADA5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96DA30-648F-57CC-77C0-9B89A9F3137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909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771BB-8185-EB28-82BB-ED70EA76AE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N"/>
          </a:p>
        </p:txBody>
      </p:sp>
      <p:sp>
        <p:nvSpPr>
          <p:cNvPr id="3" name="Content Placeholder 2">
            <a:extLst>
              <a:ext uri="{FF2B5EF4-FFF2-40B4-BE49-F238E27FC236}">
                <a16:creationId xmlns:a16="http://schemas.microsoft.com/office/drawing/2014/main" id="{5A00D9D5-0325-F2AD-3417-CC38361213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Text Placeholder 3">
            <a:extLst>
              <a:ext uri="{FF2B5EF4-FFF2-40B4-BE49-F238E27FC236}">
                <a16:creationId xmlns:a16="http://schemas.microsoft.com/office/drawing/2014/main" id="{41DEEFC8-EA3A-A9EE-20E1-B5CDF62091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440266-8DDB-94BD-151C-58FFD56C5EE0}"/>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6" name="Footer Placeholder 5">
            <a:extLst>
              <a:ext uri="{FF2B5EF4-FFF2-40B4-BE49-F238E27FC236}">
                <a16:creationId xmlns:a16="http://schemas.microsoft.com/office/drawing/2014/main" id="{0EF6DBE2-A169-9F63-86C0-395D471FD1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A229C4D-4996-AC8C-8996-780E9F529425}"/>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9515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9204B-7B33-2C27-ACF7-958A0CB10C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N"/>
          </a:p>
        </p:txBody>
      </p:sp>
      <p:sp>
        <p:nvSpPr>
          <p:cNvPr id="3" name="Picture Placeholder 2">
            <a:extLst>
              <a:ext uri="{FF2B5EF4-FFF2-40B4-BE49-F238E27FC236}">
                <a16:creationId xmlns:a16="http://schemas.microsoft.com/office/drawing/2014/main" id="{C9B5BD93-CA70-4524-1372-DCCFE6C040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N"/>
          </a:p>
        </p:txBody>
      </p:sp>
      <p:sp>
        <p:nvSpPr>
          <p:cNvPr id="4" name="Text Placeholder 3">
            <a:extLst>
              <a:ext uri="{FF2B5EF4-FFF2-40B4-BE49-F238E27FC236}">
                <a16:creationId xmlns:a16="http://schemas.microsoft.com/office/drawing/2014/main" id="{8B84B0AE-CCA2-8AB4-2518-EF89ACD6F2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41860B-BAA9-42CC-73E0-329B5B999A17}"/>
              </a:ext>
            </a:extLst>
          </p:cNvPr>
          <p:cNvSpPr>
            <a:spLocks noGrp="1"/>
          </p:cNvSpPr>
          <p:nvPr>
            <p:ph type="dt" sz="half" idx="10"/>
          </p:nvPr>
        </p:nvSpPr>
        <p:spPr/>
        <p:txBody>
          <a:bodyPr/>
          <a:lstStyle/>
          <a:p>
            <a:fld id="{48A87A34-81AB-432B-8DAE-1953F412C126}" type="datetimeFigureOut">
              <a:rPr lang="en-US" smtClean="0"/>
              <a:t>3/28/24</a:t>
            </a:fld>
            <a:endParaRPr lang="en-US" dirty="0"/>
          </a:p>
        </p:txBody>
      </p:sp>
      <p:sp>
        <p:nvSpPr>
          <p:cNvPr id="6" name="Footer Placeholder 5">
            <a:extLst>
              <a:ext uri="{FF2B5EF4-FFF2-40B4-BE49-F238E27FC236}">
                <a16:creationId xmlns:a16="http://schemas.microsoft.com/office/drawing/2014/main" id="{099606C1-8980-8C5F-F347-84EA34F5A67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F370BB8-73ED-7368-F5C4-0FA618F9FCE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323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E1E6ED-DA32-9C1C-E6DA-7D45943D97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N"/>
          </a:p>
        </p:txBody>
      </p:sp>
      <p:sp>
        <p:nvSpPr>
          <p:cNvPr id="3" name="Text Placeholder 2">
            <a:extLst>
              <a:ext uri="{FF2B5EF4-FFF2-40B4-BE49-F238E27FC236}">
                <a16:creationId xmlns:a16="http://schemas.microsoft.com/office/drawing/2014/main" id="{4A97AE5A-870B-403B-893A-F64FFC391B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N"/>
          </a:p>
        </p:txBody>
      </p:sp>
      <p:sp>
        <p:nvSpPr>
          <p:cNvPr id="4" name="Date Placeholder 3">
            <a:extLst>
              <a:ext uri="{FF2B5EF4-FFF2-40B4-BE49-F238E27FC236}">
                <a16:creationId xmlns:a16="http://schemas.microsoft.com/office/drawing/2014/main" id="{BE3F5969-6428-D032-4B25-340C6B0990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3/28/24</a:t>
            </a:fld>
            <a:endParaRPr lang="en-US" dirty="0"/>
          </a:p>
        </p:txBody>
      </p:sp>
      <p:sp>
        <p:nvSpPr>
          <p:cNvPr id="5" name="Footer Placeholder 4">
            <a:extLst>
              <a:ext uri="{FF2B5EF4-FFF2-40B4-BE49-F238E27FC236}">
                <a16:creationId xmlns:a16="http://schemas.microsoft.com/office/drawing/2014/main" id="{36B6D70C-9F94-3529-7AE5-469763B77F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F982519-F0C0-A789-E692-15A3FDFEC8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7629513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C4B4B-745D-09B8-04EC-49AE2A209E49}"/>
              </a:ext>
            </a:extLst>
          </p:cNvPr>
          <p:cNvSpPr>
            <a:spLocks noGrp="1"/>
          </p:cNvSpPr>
          <p:nvPr>
            <p:ph type="ctrTitle"/>
          </p:nvPr>
        </p:nvSpPr>
        <p:spPr/>
        <p:txBody>
          <a:bodyPr>
            <a:normAutofit/>
          </a:bodyPr>
          <a:lstStyle/>
          <a:p>
            <a:r>
              <a:rPr lang="en-CN" sz="4000" b="1" dirty="0"/>
              <a:t>WTO Law and Sustainable Development in the </a:t>
            </a:r>
            <a:r>
              <a:rPr lang="en-US" altLang="zh-CN" sz="4000" b="1" dirty="0"/>
              <a:t>Er</a:t>
            </a:r>
            <a:r>
              <a:rPr lang="en-CN" sz="4000" b="1" dirty="0"/>
              <a:t>a of </a:t>
            </a:r>
            <a:r>
              <a:rPr lang="en-US" altLang="zh-CN" sz="4000" b="1" dirty="0"/>
              <a:t>G</a:t>
            </a:r>
            <a:r>
              <a:rPr lang="en-CN" sz="4000" b="1" dirty="0"/>
              <a:t>eopolitics</a:t>
            </a:r>
          </a:p>
        </p:txBody>
      </p:sp>
      <p:sp>
        <p:nvSpPr>
          <p:cNvPr id="3" name="Subtitle 2">
            <a:extLst>
              <a:ext uri="{FF2B5EF4-FFF2-40B4-BE49-F238E27FC236}">
                <a16:creationId xmlns:a16="http://schemas.microsoft.com/office/drawing/2014/main" id="{DC94C879-A6BD-340A-061B-6E402E1948AA}"/>
              </a:ext>
            </a:extLst>
          </p:cNvPr>
          <p:cNvSpPr>
            <a:spLocks noGrp="1"/>
          </p:cNvSpPr>
          <p:nvPr>
            <p:ph type="subTitle" idx="1"/>
          </p:nvPr>
        </p:nvSpPr>
        <p:spPr/>
        <p:txBody>
          <a:bodyPr>
            <a:normAutofit/>
          </a:bodyPr>
          <a:lstStyle/>
          <a:p>
            <a:r>
              <a:rPr lang="en-CN" dirty="0"/>
              <a:t>Huaxia Lai</a:t>
            </a:r>
          </a:p>
          <a:p>
            <a:r>
              <a:rPr lang="en-CN" dirty="0"/>
              <a:t>Assistant Professor, Peking University School of international studies</a:t>
            </a:r>
          </a:p>
          <a:p>
            <a:r>
              <a:rPr lang="en-US" altLang="zh-CN" dirty="0"/>
              <a:t>March</a:t>
            </a:r>
            <a:r>
              <a:rPr lang="zh-CN" altLang="en-US" dirty="0"/>
              <a:t> </a:t>
            </a:r>
            <a:r>
              <a:rPr lang="en-US" altLang="zh-CN" dirty="0"/>
              <a:t>28,</a:t>
            </a:r>
            <a:r>
              <a:rPr lang="zh-CN" altLang="en-US" dirty="0"/>
              <a:t> </a:t>
            </a:r>
            <a:r>
              <a:rPr lang="en-US" altLang="zh-CN" dirty="0"/>
              <a:t>2024</a:t>
            </a:r>
            <a:r>
              <a:rPr lang="en-CN" dirty="0"/>
              <a:t> </a:t>
            </a:r>
          </a:p>
        </p:txBody>
      </p:sp>
    </p:spTree>
    <p:extLst>
      <p:ext uri="{BB962C8B-B14F-4D97-AF65-F5344CB8AC3E}">
        <p14:creationId xmlns:p14="http://schemas.microsoft.com/office/powerpoint/2010/main" val="1723930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6619A-45C7-4D21-11D3-BE7C16751F05}"/>
              </a:ext>
            </a:extLst>
          </p:cNvPr>
          <p:cNvSpPr>
            <a:spLocks noGrp="1"/>
          </p:cNvSpPr>
          <p:nvPr>
            <p:ph type="title"/>
          </p:nvPr>
        </p:nvSpPr>
        <p:spPr/>
        <p:txBody>
          <a:bodyPr/>
          <a:lstStyle/>
          <a:p>
            <a:pPr algn="ctr"/>
            <a:r>
              <a:rPr lang="en-US" altLang="zh-CN" dirty="0"/>
              <a:t>An</a:t>
            </a:r>
            <a:r>
              <a:rPr lang="zh-CN" altLang="en-US" dirty="0"/>
              <a:t> </a:t>
            </a:r>
            <a:r>
              <a:rPr lang="en-US" altLang="zh-CN" dirty="0"/>
              <a:t>Expansive</a:t>
            </a:r>
            <a:r>
              <a:rPr lang="zh-CN" altLang="en-US" dirty="0"/>
              <a:t> </a:t>
            </a:r>
            <a:r>
              <a:rPr lang="en-US" altLang="zh-CN" dirty="0"/>
              <a:t>Understanding</a:t>
            </a:r>
            <a:r>
              <a:rPr lang="zh-CN" altLang="en-US" dirty="0"/>
              <a:t> </a:t>
            </a:r>
            <a:r>
              <a:rPr lang="en-US" altLang="zh-CN" dirty="0"/>
              <a:t>of</a:t>
            </a:r>
            <a:r>
              <a:rPr lang="zh-CN" altLang="en-US" dirty="0"/>
              <a:t> </a:t>
            </a:r>
            <a:r>
              <a:rPr lang="en-US" altLang="zh-CN" dirty="0"/>
              <a:t>SDG</a:t>
            </a:r>
            <a:endParaRPr lang="en-CN" dirty="0"/>
          </a:p>
        </p:txBody>
      </p:sp>
      <p:pic>
        <p:nvPicPr>
          <p:cNvPr id="1026" name="Picture 2" descr="17 Sustainable Development Goals - Welthungerhilfe">
            <a:extLst>
              <a:ext uri="{FF2B5EF4-FFF2-40B4-BE49-F238E27FC236}">
                <a16:creationId xmlns:a16="http://schemas.microsoft.com/office/drawing/2014/main" id="{5CBA8184-C7B5-3EF4-C239-B4BF7C988E5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42457" y="1667391"/>
            <a:ext cx="7307085" cy="41179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68C9A7E-4E41-843D-15E7-8C1A9CA97F00}"/>
              </a:ext>
            </a:extLst>
          </p:cNvPr>
          <p:cNvSpPr txBox="1"/>
          <p:nvPr/>
        </p:nvSpPr>
        <p:spPr>
          <a:xfrm>
            <a:off x="2184400" y="5607566"/>
            <a:ext cx="9512300" cy="923330"/>
          </a:xfrm>
          <a:prstGeom prst="rect">
            <a:avLst/>
          </a:prstGeom>
          <a:noFill/>
        </p:spPr>
        <p:txBody>
          <a:bodyPr wrap="square" rtlCol="0">
            <a:spAutoFit/>
          </a:bodyPr>
          <a:lstStyle/>
          <a:p>
            <a:r>
              <a:rPr lang="en-US" dirty="0"/>
              <a:t>WTO rules were not originally drafted to</a:t>
            </a:r>
            <a:r>
              <a:rPr lang="zh-CN" altLang="en-US" dirty="0"/>
              <a:t> </a:t>
            </a:r>
            <a:r>
              <a:rPr lang="en-US" dirty="0"/>
              <a:t>accommodate </a:t>
            </a:r>
            <a:r>
              <a:rPr lang="en-US" altLang="zh-CN" dirty="0"/>
              <a:t>the</a:t>
            </a:r>
            <a:r>
              <a:rPr lang="zh-CN" altLang="en-US" dirty="0"/>
              <a:t> </a:t>
            </a:r>
            <a:r>
              <a:rPr lang="en-US" altLang="zh-CN" dirty="0"/>
              <a:t>broad</a:t>
            </a:r>
            <a:r>
              <a:rPr lang="zh-CN" altLang="en-US" dirty="0"/>
              <a:t> </a:t>
            </a:r>
            <a:r>
              <a:rPr lang="en-US" altLang="zh-CN" dirty="0"/>
              <a:t>range</a:t>
            </a:r>
            <a:r>
              <a:rPr lang="zh-CN" altLang="en-US" dirty="0"/>
              <a:t> </a:t>
            </a:r>
            <a:r>
              <a:rPr lang="en-US" altLang="zh-CN" dirty="0"/>
              <a:t>of</a:t>
            </a:r>
            <a:r>
              <a:rPr lang="zh-CN" altLang="en-US" dirty="0"/>
              <a:t> </a:t>
            </a:r>
            <a:r>
              <a:rPr lang="en-US" altLang="zh-CN" dirty="0"/>
              <a:t>SDG</a:t>
            </a:r>
            <a:r>
              <a:rPr lang="zh-CN" altLang="en-US" dirty="0"/>
              <a:t> </a:t>
            </a:r>
            <a:r>
              <a:rPr lang="en-US" altLang="zh-CN" dirty="0"/>
              <a:t>concerns.</a:t>
            </a:r>
          </a:p>
          <a:p>
            <a:r>
              <a:rPr lang="en-US" altLang="zh-CN" dirty="0"/>
              <a:t>Efforts</a:t>
            </a:r>
            <a:r>
              <a:rPr lang="zh-CN" altLang="en-US" dirty="0"/>
              <a:t> </a:t>
            </a:r>
            <a:r>
              <a:rPr lang="en-US" altLang="zh-CN" dirty="0"/>
              <a:t>to</a:t>
            </a:r>
            <a:r>
              <a:rPr lang="zh-CN" altLang="en-US" dirty="0"/>
              <a:t> </a:t>
            </a:r>
            <a:r>
              <a:rPr lang="en-US" altLang="zh-CN" dirty="0"/>
              <a:t>make</a:t>
            </a:r>
            <a:r>
              <a:rPr lang="zh-CN" altLang="en-US" dirty="0"/>
              <a:t> </a:t>
            </a:r>
            <a:r>
              <a:rPr lang="en-US" altLang="zh-CN" dirty="0"/>
              <a:t>new</a:t>
            </a:r>
            <a:r>
              <a:rPr lang="zh-CN" altLang="en-US" dirty="0"/>
              <a:t> </a:t>
            </a:r>
            <a:r>
              <a:rPr lang="en-US" altLang="zh-CN" dirty="0"/>
              <a:t>WTO</a:t>
            </a:r>
            <a:r>
              <a:rPr lang="zh-CN" altLang="en-US" dirty="0"/>
              <a:t> </a:t>
            </a:r>
            <a:r>
              <a:rPr lang="en-US" altLang="zh-CN" dirty="0"/>
              <a:t>rules</a:t>
            </a:r>
            <a:r>
              <a:rPr lang="zh-CN" altLang="en-US" dirty="0"/>
              <a:t> </a:t>
            </a:r>
            <a:r>
              <a:rPr lang="en-US" altLang="zh-CN" dirty="0"/>
              <a:t>with</a:t>
            </a:r>
            <a:r>
              <a:rPr lang="zh-CN" altLang="en-US" dirty="0"/>
              <a:t> </a:t>
            </a:r>
            <a:r>
              <a:rPr lang="en-US" altLang="zh-CN" dirty="0"/>
              <a:t>SDG</a:t>
            </a:r>
            <a:r>
              <a:rPr lang="zh-CN" altLang="en-US" dirty="0"/>
              <a:t> </a:t>
            </a:r>
            <a:r>
              <a:rPr lang="en-US" altLang="zh-CN" dirty="0"/>
              <a:t>in</a:t>
            </a:r>
            <a:r>
              <a:rPr lang="zh-CN" altLang="en-US" dirty="0"/>
              <a:t> </a:t>
            </a:r>
            <a:r>
              <a:rPr lang="en-US" altLang="zh-CN" dirty="0"/>
              <a:t>mind</a:t>
            </a:r>
            <a:r>
              <a:rPr lang="zh-CN" altLang="en-US" dirty="0"/>
              <a:t> </a:t>
            </a:r>
            <a:r>
              <a:rPr lang="en-US" altLang="zh-CN" dirty="0"/>
              <a:t>have</a:t>
            </a:r>
            <a:r>
              <a:rPr lang="zh-CN" altLang="en-US" dirty="0"/>
              <a:t> </a:t>
            </a:r>
            <a:r>
              <a:rPr lang="en-US" altLang="zh-CN" dirty="0"/>
              <a:t>accomplished</a:t>
            </a:r>
            <a:r>
              <a:rPr lang="zh-CN" altLang="en-US" dirty="0"/>
              <a:t> </a:t>
            </a:r>
            <a:r>
              <a:rPr lang="en-US" altLang="zh-CN" dirty="0"/>
              <a:t>only</a:t>
            </a:r>
            <a:r>
              <a:rPr lang="zh-CN" altLang="en-US" dirty="0"/>
              <a:t> </a:t>
            </a:r>
            <a:r>
              <a:rPr lang="en-US" altLang="zh-CN" dirty="0"/>
              <a:t>limited</a:t>
            </a:r>
            <a:r>
              <a:rPr lang="zh-CN" altLang="en-US" dirty="0"/>
              <a:t> </a:t>
            </a:r>
            <a:r>
              <a:rPr lang="en-US" altLang="zh-CN" dirty="0"/>
              <a:t>results.</a:t>
            </a:r>
            <a:r>
              <a:rPr lang="zh-CN" altLang="en-US" dirty="0"/>
              <a:t> </a:t>
            </a:r>
            <a:endParaRPr lang="en-US" altLang="zh-CN" dirty="0"/>
          </a:p>
          <a:p>
            <a:r>
              <a:rPr lang="en-US" altLang="zh-CN" dirty="0"/>
              <a:t>MC13:</a:t>
            </a:r>
            <a:r>
              <a:rPr lang="zh-CN" altLang="en-US" dirty="0"/>
              <a:t> </a:t>
            </a:r>
            <a:r>
              <a:rPr lang="en-US" altLang="zh-CN" dirty="0"/>
              <a:t>plastic</a:t>
            </a:r>
            <a:r>
              <a:rPr lang="zh-CN" altLang="en-US" dirty="0"/>
              <a:t> </a:t>
            </a:r>
            <a:r>
              <a:rPr lang="en-US" altLang="zh-CN" dirty="0"/>
              <a:t>pollution,</a:t>
            </a:r>
            <a:r>
              <a:rPr lang="zh-CN" altLang="en-US" dirty="0"/>
              <a:t> </a:t>
            </a:r>
            <a:r>
              <a:rPr lang="en-US" altLang="zh-CN" dirty="0"/>
              <a:t>fisheries</a:t>
            </a:r>
            <a:r>
              <a:rPr lang="zh-CN" altLang="en-US" dirty="0"/>
              <a:t> </a:t>
            </a:r>
            <a:r>
              <a:rPr lang="en-US" altLang="zh-CN" dirty="0"/>
              <a:t>subsidies,</a:t>
            </a:r>
            <a:r>
              <a:rPr lang="zh-CN" altLang="en-US" dirty="0"/>
              <a:t> </a:t>
            </a:r>
            <a:r>
              <a:rPr lang="en-US" altLang="zh-CN" dirty="0"/>
              <a:t>promoting</a:t>
            </a:r>
            <a:r>
              <a:rPr lang="zh-CN" altLang="en-US" dirty="0"/>
              <a:t> </a:t>
            </a:r>
            <a:r>
              <a:rPr lang="en-US" altLang="zh-CN" dirty="0"/>
              <a:t>circular</a:t>
            </a:r>
            <a:r>
              <a:rPr lang="zh-CN" altLang="en-US" dirty="0"/>
              <a:t> </a:t>
            </a:r>
            <a:r>
              <a:rPr lang="en-US" altLang="zh-CN" dirty="0"/>
              <a:t>economy,</a:t>
            </a:r>
            <a:r>
              <a:rPr lang="zh-CN" altLang="en-US" dirty="0"/>
              <a:t> </a:t>
            </a:r>
            <a:r>
              <a:rPr lang="en-US" altLang="zh-CN" dirty="0"/>
              <a:t>phasing</a:t>
            </a:r>
            <a:r>
              <a:rPr lang="zh-CN" altLang="en-US" dirty="0"/>
              <a:t> </a:t>
            </a:r>
            <a:r>
              <a:rPr lang="en-US" altLang="zh-CN" dirty="0"/>
              <a:t>out</a:t>
            </a:r>
            <a:r>
              <a:rPr lang="zh-CN" altLang="en-US" dirty="0"/>
              <a:t> </a:t>
            </a:r>
            <a:r>
              <a:rPr lang="en-US" altLang="zh-CN" dirty="0"/>
              <a:t>fossil</a:t>
            </a:r>
            <a:r>
              <a:rPr lang="zh-CN" altLang="en-US" dirty="0"/>
              <a:t> </a:t>
            </a:r>
            <a:r>
              <a:rPr lang="en-US" altLang="zh-CN" dirty="0"/>
              <a:t>fuels</a:t>
            </a:r>
            <a:r>
              <a:rPr lang="zh-CN" altLang="en-US" dirty="0"/>
              <a:t>  </a:t>
            </a:r>
            <a:endParaRPr lang="en-CN" dirty="0"/>
          </a:p>
        </p:txBody>
      </p:sp>
    </p:spTree>
    <p:extLst>
      <p:ext uri="{BB962C8B-B14F-4D97-AF65-F5344CB8AC3E}">
        <p14:creationId xmlns:p14="http://schemas.microsoft.com/office/powerpoint/2010/main" val="293192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B02B0-6B91-ED62-D94C-2ABA6E11F678}"/>
              </a:ext>
            </a:extLst>
          </p:cNvPr>
          <p:cNvSpPr>
            <a:spLocks noGrp="1"/>
          </p:cNvSpPr>
          <p:nvPr>
            <p:ph type="title"/>
          </p:nvPr>
        </p:nvSpPr>
        <p:spPr/>
        <p:txBody>
          <a:bodyPr>
            <a:normAutofit/>
          </a:bodyPr>
          <a:lstStyle/>
          <a:p>
            <a:pPr algn="ctr"/>
            <a:r>
              <a:rPr lang="en-US" altLang="zh-CN" sz="3600" dirty="0"/>
              <a:t>Clean</a:t>
            </a:r>
            <a:r>
              <a:rPr lang="zh-CN" altLang="en-US" sz="3600" dirty="0"/>
              <a:t> </a:t>
            </a:r>
            <a:r>
              <a:rPr lang="en-US" altLang="zh-CN" sz="3600" dirty="0"/>
              <a:t>Energy</a:t>
            </a:r>
            <a:r>
              <a:rPr lang="zh-CN" altLang="en-US" sz="3600" dirty="0"/>
              <a:t> </a:t>
            </a:r>
            <a:r>
              <a:rPr lang="en-US" altLang="zh-CN" sz="3600" dirty="0"/>
              <a:t>Production</a:t>
            </a:r>
            <a:r>
              <a:rPr lang="zh-CN" altLang="en-US" sz="3600" dirty="0"/>
              <a:t> </a:t>
            </a:r>
            <a:r>
              <a:rPr lang="en-US" altLang="zh-CN" sz="3600" dirty="0"/>
              <a:t>is</a:t>
            </a:r>
            <a:r>
              <a:rPr lang="zh-CN" altLang="en-US" sz="3600" dirty="0"/>
              <a:t> </a:t>
            </a:r>
            <a:r>
              <a:rPr lang="en-US" altLang="zh-CN" sz="3600" dirty="0"/>
              <a:t>Highly</a:t>
            </a:r>
            <a:r>
              <a:rPr lang="zh-CN" altLang="en-US" sz="3600" dirty="0"/>
              <a:t> </a:t>
            </a:r>
            <a:r>
              <a:rPr lang="en-US" altLang="zh-CN" sz="3600" dirty="0"/>
              <a:t>Concentrated.</a:t>
            </a:r>
            <a:endParaRPr lang="en-CN" sz="3600" dirty="0"/>
          </a:p>
        </p:txBody>
      </p:sp>
      <p:pic>
        <p:nvPicPr>
          <p:cNvPr id="5" name="Content Placeholder 4">
            <a:extLst>
              <a:ext uri="{FF2B5EF4-FFF2-40B4-BE49-F238E27FC236}">
                <a16:creationId xmlns:a16="http://schemas.microsoft.com/office/drawing/2014/main" id="{BE7D3D86-29AF-7068-1C1D-8DA0937B6242}"/>
              </a:ext>
            </a:extLst>
          </p:cNvPr>
          <p:cNvPicPr>
            <a:picLocks noGrp="1" noChangeAspect="1"/>
          </p:cNvPicPr>
          <p:nvPr>
            <p:ph idx="1"/>
          </p:nvPr>
        </p:nvPicPr>
        <p:blipFill>
          <a:blip r:embed="rId2"/>
          <a:stretch>
            <a:fillRect/>
          </a:stretch>
        </p:blipFill>
        <p:spPr>
          <a:xfrm>
            <a:off x="1731617" y="1767443"/>
            <a:ext cx="5181600" cy="4318000"/>
          </a:xfrm>
        </p:spPr>
      </p:pic>
      <p:pic>
        <p:nvPicPr>
          <p:cNvPr id="7" name="Picture 6">
            <a:extLst>
              <a:ext uri="{FF2B5EF4-FFF2-40B4-BE49-F238E27FC236}">
                <a16:creationId xmlns:a16="http://schemas.microsoft.com/office/drawing/2014/main" id="{8DAE2289-14EB-222F-5852-73D6F3C5CD20}"/>
              </a:ext>
            </a:extLst>
          </p:cNvPr>
          <p:cNvPicPr>
            <a:picLocks noChangeAspect="1"/>
          </p:cNvPicPr>
          <p:nvPr/>
        </p:nvPicPr>
        <p:blipFill>
          <a:blip r:embed="rId3"/>
          <a:stretch>
            <a:fillRect/>
          </a:stretch>
        </p:blipFill>
        <p:spPr>
          <a:xfrm>
            <a:off x="2419350" y="1398111"/>
            <a:ext cx="4305300" cy="495300"/>
          </a:xfrm>
          <a:prstGeom prst="rect">
            <a:avLst/>
          </a:prstGeom>
        </p:spPr>
      </p:pic>
      <p:sp>
        <p:nvSpPr>
          <p:cNvPr id="8" name="TextBox 7">
            <a:extLst>
              <a:ext uri="{FF2B5EF4-FFF2-40B4-BE49-F238E27FC236}">
                <a16:creationId xmlns:a16="http://schemas.microsoft.com/office/drawing/2014/main" id="{F854F11E-40F0-0717-1D57-C5FE18D82EFD}"/>
              </a:ext>
            </a:extLst>
          </p:cNvPr>
          <p:cNvSpPr txBox="1"/>
          <p:nvPr/>
        </p:nvSpPr>
        <p:spPr>
          <a:xfrm>
            <a:off x="1796222" y="6179916"/>
            <a:ext cx="5295900" cy="369332"/>
          </a:xfrm>
          <a:prstGeom prst="rect">
            <a:avLst/>
          </a:prstGeom>
          <a:noFill/>
        </p:spPr>
        <p:txBody>
          <a:bodyPr wrap="square" rtlCol="0">
            <a:spAutoFit/>
          </a:bodyPr>
          <a:lstStyle/>
          <a:p>
            <a:r>
              <a:rPr lang="en-US" altLang="zh-CN" dirty="0"/>
              <a:t>Source:</a:t>
            </a:r>
            <a:r>
              <a:rPr lang="zh-CN" altLang="en-US" dirty="0"/>
              <a:t> </a:t>
            </a:r>
            <a:r>
              <a:rPr lang="en-US" altLang="zh-CN" dirty="0"/>
              <a:t>WTO Committee on Trade and Environment</a:t>
            </a:r>
            <a:endParaRPr lang="en-CN" dirty="0"/>
          </a:p>
        </p:txBody>
      </p:sp>
      <p:pic>
        <p:nvPicPr>
          <p:cNvPr id="10" name="Content Placeholder 4">
            <a:extLst>
              <a:ext uri="{FF2B5EF4-FFF2-40B4-BE49-F238E27FC236}">
                <a16:creationId xmlns:a16="http://schemas.microsoft.com/office/drawing/2014/main" id="{2A438B85-39AC-875D-C285-8E20B06E2A9B}"/>
              </a:ext>
            </a:extLst>
          </p:cNvPr>
          <p:cNvPicPr>
            <a:picLocks noChangeAspect="1"/>
          </p:cNvPicPr>
          <p:nvPr/>
        </p:nvPicPr>
        <p:blipFill>
          <a:blip r:embed="rId4"/>
          <a:stretch>
            <a:fillRect/>
          </a:stretch>
        </p:blipFill>
        <p:spPr>
          <a:xfrm>
            <a:off x="8041584" y="1443037"/>
            <a:ext cx="2354194" cy="5091368"/>
          </a:xfrm>
          <a:prstGeom prst="rect">
            <a:avLst/>
          </a:prstGeom>
        </p:spPr>
      </p:pic>
    </p:spTree>
    <p:extLst>
      <p:ext uri="{BB962C8B-B14F-4D97-AF65-F5344CB8AC3E}">
        <p14:creationId xmlns:p14="http://schemas.microsoft.com/office/powerpoint/2010/main" val="146869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1FF98-4519-5150-1FFC-E061269979FB}"/>
              </a:ext>
            </a:extLst>
          </p:cNvPr>
          <p:cNvSpPr>
            <a:spLocks noGrp="1"/>
          </p:cNvSpPr>
          <p:nvPr>
            <p:ph type="title"/>
          </p:nvPr>
        </p:nvSpPr>
        <p:spPr/>
        <p:txBody>
          <a:bodyPr/>
          <a:lstStyle/>
          <a:p>
            <a:pPr algn="ctr"/>
            <a:r>
              <a:rPr lang="en-US" altLang="zh-CN" dirty="0"/>
              <a:t>“New</a:t>
            </a:r>
            <a:r>
              <a:rPr lang="zh-CN" altLang="en-US" dirty="0"/>
              <a:t> </a:t>
            </a:r>
            <a:r>
              <a:rPr lang="en-US" altLang="zh-CN" dirty="0"/>
              <a:t>Three”</a:t>
            </a:r>
            <a:r>
              <a:rPr lang="zh-CN" altLang="en-US" dirty="0"/>
              <a:t> </a:t>
            </a:r>
            <a:endParaRPr lang="en-CN" dirty="0"/>
          </a:p>
        </p:txBody>
      </p:sp>
      <p:sp>
        <p:nvSpPr>
          <p:cNvPr id="3" name="Content Placeholder 2">
            <a:extLst>
              <a:ext uri="{FF2B5EF4-FFF2-40B4-BE49-F238E27FC236}">
                <a16:creationId xmlns:a16="http://schemas.microsoft.com/office/drawing/2014/main" id="{5F4C019E-37C5-CE1E-00A2-63E2AECA7BB5}"/>
              </a:ext>
            </a:extLst>
          </p:cNvPr>
          <p:cNvSpPr>
            <a:spLocks noGrp="1"/>
          </p:cNvSpPr>
          <p:nvPr>
            <p:ph idx="1"/>
          </p:nvPr>
        </p:nvSpPr>
        <p:spPr>
          <a:xfrm>
            <a:off x="927100" y="1368425"/>
            <a:ext cx="10515600" cy="4351338"/>
          </a:xfrm>
        </p:spPr>
        <p:txBody>
          <a:bodyPr>
            <a:normAutofit/>
          </a:bodyPr>
          <a:lstStyle/>
          <a:p>
            <a:pPr marL="0" indent="0">
              <a:buNone/>
            </a:pPr>
            <a:r>
              <a:rPr lang="en-US" altLang="zh-CN" sz="2400" dirty="0"/>
              <a:t>China’s</a:t>
            </a:r>
            <a:r>
              <a:rPr lang="zh-CN" altLang="en-US" sz="2400" dirty="0"/>
              <a:t> </a:t>
            </a:r>
            <a:r>
              <a:rPr lang="en-US" altLang="zh-CN" sz="2400" dirty="0"/>
              <a:t>globally</a:t>
            </a:r>
            <a:r>
              <a:rPr lang="zh-CN" altLang="en-US" sz="2400" dirty="0"/>
              <a:t> </a:t>
            </a:r>
            <a:r>
              <a:rPr lang="en-US" altLang="zh-CN" sz="2400" dirty="0"/>
              <a:t>competitive</a:t>
            </a:r>
            <a:r>
              <a:rPr lang="zh-CN" altLang="en-US" sz="2400" dirty="0"/>
              <a:t> </a:t>
            </a:r>
            <a:r>
              <a:rPr lang="en-US" altLang="zh-CN" sz="2400" dirty="0"/>
              <a:t>“New</a:t>
            </a:r>
            <a:r>
              <a:rPr lang="zh-CN" altLang="en-US" sz="2400" dirty="0"/>
              <a:t> </a:t>
            </a:r>
            <a:r>
              <a:rPr lang="en-US" altLang="zh-CN" sz="2400" dirty="0"/>
              <a:t>Three”</a:t>
            </a:r>
            <a:r>
              <a:rPr lang="zh-CN" altLang="en-US" sz="2400" dirty="0"/>
              <a:t> </a:t>
            </a:r>
            <a:r>
              <a:rPr lang="en-US" altLang="zh-CN" sz="2400" dirty="0"/>
              <a:t>export</a:t>
            </a:r>
            <a:r>
              <a:rPr lang="zh-CN" altLang="en-US" sz="2400" dirty="0"/>
              <a:t> </a:t>
            </a:r>
            <a:r>
              <a:rPr lang="en-US" altLang="zh-CN" sz="2400" dirty="0"/>
              <a:t>are</a:t>
            </a:r>
            <a:r>
              <a:rPr lang="zh-CN" altLang="en-US" sz="2400" dirty="0"/>
              <a:t> </a:t>
            </a:r>
            <a:r>
              <a:rPr lang="en-US" altLang="zh-CN" sz="2400" dirty="0"/>
              <a:t>all</a:t>
            </a:r>
            <a:r>
              <a:rPr lang="zh-CN" altLang="en-US" sz="2400" dirty="0"/>
              <a:t> </a:t>
            </a:r>
            <a:r>
              <a:rPr lang="en-US" altLang="zh-CN" sz="2400" dirty="0"/>
              <a:t>in</a:t>
            </a:r>
            <a:r>
              <a:rPr lang="zh-CN" altLang="en-US" sz="2400" dirty="0"/>
              <a:t> </a:t>
            </a:r>
            <a:r>
              <a:rPr lang="en-US" altLang="zh-CN" sz="2400" dirty="0"/>
              <a:t>clean</a:t>
            </a:r>
            <a:r>
              <a:rPr lang="zh-CN" altLang="en-US" sz="2400" dirty="0"/>
              <a:t> </a:t>
            </a:r>
            <a:r>
              <a:rPr lang="en-US" altLang="zh-CN" sz="2400" dirty="0"/>
              <a:t>energy</a:t>
            </a:r>
            <a:r>
              <a:rPr lang="zh-CN" altLang="en-US" sz="2400" dirty="0"/>
              <a:t> </a:t>
            </a:r>
            <a:r>
              <a:rPr lang="en-US" altLang="zh-CN" sz="2400" dirty="0"/>
              <a:t>sector.</a:t>
            </a:r>
            <a:r>
              <a:rPr lang="zh-CN" altLang="en-US" sz="2400" dirty="0"/>
              <a:t> </a:t>
            </a:r>
            <a:endParaRPr lang="en-US" altLang="zh-CN" sz="2400" dirty="0"/>
          </a:p>
          <a:p>
            <a:r>
              <a:rPr lang="en-US" altLang="zh-CN" sz="2400" dirty="0"/>
              <a:t>solar cells, lithium-ion battery, and electric vehicles,</a:t>
            </a:r>
            <a:r>
              <a:rPr lang="zh-CN" altLang="en-US" sz="2400" dirty="0"/>
              <a:t> </a:t>
            </a:r>
            <a:r>
              <a:rPr lang="en-US" altLang="zh-CN" sz="2400" dirty="0"/>
              <a:t>instead</a:t>
            </a:r>
            <a:r>
              <a:rPr lang="zh-CN" altLang="en-US" sz="2400" dirty="0"/>
              <a:t> </a:t>
            </a:r>
            <a:r>
              <a:rPr lang="en-US" altLang="zh-CN" sz="2400" dirty="0"/>
              <a:t>of</a:t>
            </a:r>
            <a:r>
              <a:rPr lang="zh-CN" altLang="en-US" sz="2400" dirty="0"/>
              <a:t> </a:t>
            </a:r>
            <a:endParaRPr lang="en-US" altLang="zh-CN" sz="2400" dirty="0"/>
          </a:p>
          <a:p>
            <a:r>
              <a:rPr lang="en-US" altLang="zh-CN" sz="2400" dirty="0"/>
              <a:t>furniture,</a:t>
            </a:r>
            <a:r>
              <a:rPr lang="zh-CN" altLang="en-US" sz="2400" dirty="0"/>
              <a:t> </a:t>
            </a:r>
            <a:r>
              <a:rPr lang="en-US" altLang="zh-CN" sz="2400" dirty="0"/>
              <a:t>clothing,</a:t>
            </a:r>
            <a:r>
              <a:rPr lang="zh-CN" altLang="en-US" sz="2400" dirty="0"/>
              <a:t> </a:t>
            </a:r>
            <a:r>
              <a:rPr lang="en-US" altLang="zh-CN" sz="2400" dirty="0"/>
              <a:t>and</a:t>
            </a:r>
            <a:r>
              <a:rPr lang="zh-CN" altLang="en-US" sz="2400" dirty="0"/>
              <a:t> </a:t>
            </a:r>
            <a:r>
              <a:rPr lang="en-US" altLang="zh-CN" sz="2400" dirty="0"/>
              <a:t>household</a:t>
            </a:r>
            <a:r>
              <a:rPr lang="zh-CN" altLang="en-US" sz="2400" dirty="0"/>
              <a:t> </a:t>
            </a:r>
            <a:r>
              <a:rPr lang="en-US" altLang="zh-CN" sz="2400" dirty="0"/>
              <a:t>appliance</a:t>
            </a:r>
            <a:r>
              <a:rPr lang="zh-CN" altLang="en-US" sz="2400" dirty="0"/>
              <a:t> </a:t>
            </a:r>
            <a:r>
              <a:rPr lang="en-US" altLang="zh-CN" sz="2400" dirty="0"/>
              <a:t>as</a:t>
            </a:r>
            <a:r>
              <a:rPr lang="zh-CN" altLang="en-US" sz="2400" dirty="0"/>
              <a:t> </a:t>
            </a:r>
            <a:r>
              <a:rPr lang="en-US" altLang="zh-CN" sz="2400" dirty="0"/>
              <a:t>“Old</a:t>
            </a:r>
            <a:r>
              <a:rPr lang="zh-CN" altLang="en-US" sz="2400" dirty="0"/>
              <a:t> </a:t>
            </a:r>
            <a:r>
              <a:rPr lang="en-US" altLang="zh-CN" sz="2400" dirty="0"/>
              <a:t>Three”</a:t>
            </a:r>
            <a:r>
              <a:rPr lang="zh-CN" altLang="en-US" sz="2400" dirty="0"/>
              <a:t> </a:t>
            </a:r>
            <a:endParaRPr lang="en-US" altLang="zh-CN" sz="2400" dirty="0"/>
          </a:p>
          <a:p>
            <a:r>
              <a:rPr lang="en-US" altLang="zh-CN" sz="2400" dirty="0"/>
              <a:t>The</a:t>
            </a:r>
            <a:r>
              <a:rPr lang="zh-CN" altLang="en-US" sz="2400" dirty="0"/>
              <a:t> </a:t>
            </a:r>
            <a:r>
              <a:rPr lang="en-US" altLang="zh-CN" sz="2400" dirty="0"/>
              <a:t>rise</a:t>
            </a:r>
            <a:r>
              <a:rPr lang="zh-CN" altLang="en-US" sz="2400" dirty="0"/>
              <a:t> </a:t>
            </a:r>
            <a:r>
              <a:rPr lang="en-US" altLang="zh-CN" sz="2400" dirty="0"/>
              <a:t>of</a:t>
            </a:r>
            <a:r>
              <a:rPr lang="zh-CN" altLang="en-US" sz="2400" dirty="0"/>
              <a:t> </a:t>
            </a:r>
            <a:r>
              <a:rPr lang="en-US" altLang="zh-CN" sz="2400" dirty="0"/>
              <a:t>“New</a:t>
            </a:r>
            <a:r>
              <a:rPr lang="zh-CN" altLang="en-US" sz="2400" dirty="0"/>
              <a:t> </a:t>
            </a:r>
            <a:r>
              <a:rPr lang="en-US" altLang="zh-CN" sz="2400" dirty="0"/>
              <a:t>Three”</a:t>
            </a:r>
            <a:r>
              <a:rPr lang="zh-CN" altLang="en-US" sz="2400" dirty="0"/>
              <a:t> </a:t>
            </a:r>
            <a:r>
              <a:rPr lang="en-US" altLang="zh-CN" sz="2400" dirty="0"/>
              <a:t>allegedly</a:t>
            </a:r>
            <a:r>
              <a:rPr lang="zh-CN" altLang="en-US" sz="2400" dirty="0"/>
              <a:t> </a:t>
            </a:r>
            <a:r>
              <a:rPr lang="en-US" altLang="zh-CN" sz="2400" dirty="0"/>
              <a:t>owes</a:t>
            </a:r>
            <a:r>
              <a:rPr lang="zh-CN" altLang="en-US" sz="2400" dirty="0"/>
              <a:t> </a:t>
            </a:r>
            <a:r>
              <a:rPr lang="en-US" altLang="zh-CN" sz="2400" dirty="0"/>
              <a:t>much</a:t>
            </a:r>
            <a:r>
              <a:rPr lang="zh-CN" altLang="en-US" sz="2400" dirty="0"/>
              <a:t> </a:t>
            </a:r>
            <a:r>
              <a:rPr lang="en-US" altLang="zh-CN" sz="2400" dirty="0"/>
              <a:t>to</a:t>
            </a:r>
            <a:r>
              <a:rPr lang="zh-CN" altLang="en-US" sz="2400" dirty="0"/>
              <a:t> </a:t>
            </a:r>
            <a:r>
              <a:rPr lang="en-US" altLang="zh-CN" sz="2400" dirty="0"/>
              <a:t>government</a:t>
            </a:r>
            <a:r>
              <a:rPr lang="zh-CN" altLang="en-US" sz="2400" dirty="0"/>
              <a:t> </a:t>
            </a:r>
            <a:r>
              <a:rPr lang="en-US" altLang="zh-CN" sz="2400" dirty="0"/>
              <a:t>subsidies.</a:t>
            </a:r>
            <a:r>
              <a:rPr lang="zh-CN" altLang="en-US" sz="2400" dirty="0"/>
              <a:t> </a:t>
            </a:r>
            <a:endParaRPr lang="en-US" altLang="zh-CN" sz="2400" dirty="0"/>
          </a:p>
          <a:p>
            <a:r>
              <a:rPr lang="en-US" altLang="zh-CN" sz="2400" dirty="0"/>
              <a:t>The</a:t>
            </a:r>
            <a:r>
              <a:rPr lang="zh-CN" altLang="en-US" sz="2400" dirty="0"/>
              <a:t> </a:t>
            </a:r>
            <a:r>
              <a:rPr lang="en-US" altLang="zh-CN" sz="2400" dirty="0"/>
              <a:t>“New</a:t>
            </a:r>
            <a:r>
              <a:rPr lang="zh-CN" altLang="en-US" sz="2400" dirty="0"/>
              <a:t> </a:t>
            </a:r>
            <a:r>
              <a:rPr lang="en-US" altLang="zh-CN" sz="2400" dirty="0"/>
              <a:t>Three”</a:t>
            </a:r>
            <a:r>
              <a:rPr lang="zh-CN" altLang="en-US" sz="2400" dirty="0"/>
              <a:t> </a:t>
            </a:r>
            <a:r>
              <a:rPr lang="en-US" altLang="zh-CN" sz="2400" dirty="0"/>
              <a:t>have</a:t>
            </a:r>
            <a:r>
              <a:rPr lang="zh-CN" altLang="en-US" sz="2400" dirty="0"/>
              <a:t> </a:t>
            </a:r>
            <a:r>
              <a:rPr lang="en-US" altLang="zh-CN" sz="2400" dirty="0"/>
              <a:t>become</a:t>
            </a:r>
            <a:r>
              <a:rPr lang="zh-CN" altLang="en-US" sz="2400" dirty="0"/>
              <a:t> </a:t>
            </a:r>
            <a:r>
              <a:rPr lang="en-US" altLang="zh-CN" sz="2400" dirty="0"/>
              <a:t>targets</a:t>
            </a:r>
            <a:r>
              <a:rPr lang="zh-CN" altLang="en-US" sz="2400" dirty="0"/>
              <a:t> </a:t>
            </a:r>
            <a:r>
              <a:rPr lang="en-US" altLang="zh-CN" sz="2400" dirty="0"/>
              <a:t>of</a:t>
            </a:r>
            <a:r>
              <a:rPr lang="zh-CN" altLang="en-US" sz="2400" dirty="0"/>
              <a:t> </a:t>
            </a:r>
            <a:r>
              <a:rPr lang="en-US" altLang="zh-CN" sz="2400" dirty="0"/>
              <a:t>tariffs</a:t>
            </a:r>
            <a:r>
              <a:rPr lang="zh-CN" altLang="en-US" sz="2400" dirty="0"/>
              <a:t> </a:t>
            </a:r>
            <a:r>
              <a:rPr lang="en-US" altLang="zh-CN" sz="2400" dirty="0"/>
              <a:t>from</a:t>
            </a:r>
            <a:r>
              <a:rPr lang="zh-CN" altLang="en-US" sz="2400" dirty="0"/>
              <a:t> </a:t>
            </a:r>
            <a:r>
              <a:rPr lang="en-US" altLang="zh-CN" sz="2400" dirty="0"/>
              <a:t>US</a:t>
            </a:r>
            <a:r>
              <a:rPr lang="zh-CN" altLang="en-US" sz="2400" dirty="0"/>
              <a:t> </a:t>
            </a:r>
            <a:r>
              <a:rPr lang="en-US" altLang="zh-CN" sz="2400" dirty="0"/>
              <a:t>and</a:t>
            </a:r>
            <a:r>
              <a:rPr lang="zh-CN" altLang="en-US" sz="2400" dirty="0"/>
              <a:t> </a:t>
            </a:r>
            <a:r>
              <a:rPr lang="en-US" altLang="zh-CN" sz="2400" dirty="0"/>
              <a:t>EU.</a:t>
            </a:r>
            <a:r>
              <a:rPr lang="zh-CN" altLang="en-US" sz="2400" dirty="0"/>
              <a:t> </a:t>
            </a:r>
            <a:endParaRPr lang="en-CN" sz="2400" dirty="0"/>
          </a:p>
        </p:txBody>
      </p:sp>
      <p:pic>
        <p:nvPicPr>
          <p:cNvPr id="5" name="Picture 4">
            <a:extLst>
              <a:ext uri="{FF2B5EF4-FFF2-40B4-BE49-F238E27FC236}">
                <a16:creationId xmlns:a16="http://schemas.microsoft.com/office/drawing/2014/main" id="{E7591BD2-B31B-C392-86A5-A899C46A1310}"/>
              </a:ext>
            </a:extLst>
          </p:cNvPr>
          <p:cNvPicPr>
            <a:picLocks noChangeAspect="1"/>
          </p:cNvPicPr>
          <p:nvPr/>
        </p:nvPicPr>
        <p:blipFill>
          <a:blip r:embed="rId2"/>
          <a:stretch>
            <a:fillRect/>
          </a:stretch>
        </p:blipFill>
        <p:spPr>
          <a:xfrm>
            <a:off x="2209800" y="3544094"/>
            <a:ext cx="7772400" cy="3335066"/>
          </a:xfrm>
          <a:prstGeom prst="rect">
            <a:avLst/>
          </a:prstGeom>
        </p:spPr>
      </p:pic>
    </p:spTree>
    <p:extLst>
      <p:ext uri="{BB962C8B-B14F-4D97-AF65-F5344CB8AC3E}">
        <p14:creationId xmlns:p14="http://schemas.microsoft.com/office/powerpoint/2010/main" val="364356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6BAA2-24B7-F518-EBCD-F68B40414F3B}"/>
              </a:ext>
            </a:extLst>
          </p:cNvPr>
          <p:cNvSpPr>
            <a:spLocks noGrp="1"/>
          </p:cNvSpPr>
          <p:nvPr>
            <p:ph type="title"/>
          </p:nvPr>
        </p:nvSpPr>
        <p:spPr/>
        <p:txBody>
          <a:bodyPr/>
          <a:lstStyle/>
          <a:p>
            <a:pPr algn="ctr"/>
            <a:r>
              <a:rPr lang="en-US" altLang="zh-CN" dirty="0"/>
              <a:t>Clean</a:t>
            </a:r>
            <a:r>
              <a:rPr lang="zh-CN" altLang="en-US" dirty="0"/>
              <a:t> </a:t>
            </a:r>
            <a:r>
              <a:rPr lang="en-US" altLang="zh-CN" dirty="0"/>
              <a:t>Energy</a:t>
            </a:r>
            <a:r>
              <a:rPr lang="zh-CN" altLang="en-US" dirty="0"/>
              <a:t> </a:t>
            </a:r>
            <a:r>
              <a:rPr lang="en-US" altLang="zh-CN" dirty="0"/>
              <a:t>Disputes</a:t>
            </a:r>
            <a:r>
              <a:rPr lang="zh-CN" altLang="en-US" dirty="0"/>
              <a:t> </a:t>
            </a:r>
            <a:r>
              <a:rPr lang="en-US" altLang="zh-CN" dirty="0"/>
              <a:t>at</a:t>
            </a:r>
            <a:r>
              <a:rPr lang="zh-CN" altLang="en-US" dirty="0"/>
              <a:t> </a:t>
            </a:r>
            <a:r>
              <a:rPr lang="en-US" altLang="zh-CN" dirty="0"/>
              <a:t>WTO</a:t>
            </a:r>
            <a:endParaRPr lang="en-CN" dirty="0"/>
          </a:p>
        </p:txBody>
      </p:sp>
      <p:sp>
        <p:nvSpPr>
          <p:cNvPr id="8" name="Content Placeholder 7">
            <a:extLst>
              <a:ext uri="{FF2B5EF4-FFF2-40B4-BE49-F238E27FC236}">
                <a16:creationId xmlns:a16="http://schemas.microsoft.com/office/drawing/2014/main" id="{700A97D9-77F6-5483-D49D-4385C06616D8}"/>
              </a:ext>
            </a:extLst>
          </p:cNvPr>
          <p:cNvSpPr>
            <a:spLocks noGrp="1"/>
          </p:cNvSpPr>
          <p:nvPr>
            <p:ph idx="1"/>
          </p:nvPr>
        </p:nvSpPr>
        <p:spPr>
          <a:xfrm>
            <a:off x="965200" y="1690688"/>
            <a:ext cx="10515600" cy="4351338"/>
          </a:xfrm>
        </p:spPr>
        <p:txBody>
          <a:bodyPr>
            <a:normAutofit/>
          </a:bodyPr>
          <a:lstStyle/>
          <a:p>
            <a:pPr marL="0" indent="0" algn="l">
              <a:buNone/>
            </a:pPr>
            <a:r>
              <a:rPr lang="en-US" altLang="zh-CN" dirty="0"/>
              <a:t>On</a:t>
            </a:r>
            <a:r>
              <a:rPr lang="zh-CN" altLang="en-US" dirty="0"/>
              <a:t> </a:t>
            </a:r>
            <a:r>
              <a:rPr lang="en-US" altLang="zh-CN" dirty="0"/>
              <a:t>March</a:t>
            </a:r>
            <a:r>
              <a:rPr lang="zh-CN" altLang="en-US" dirty="0"/>
              <a:t> </a:t>
            </a:r>
            <a:r>
              <a:rPr lang="en-US" altLang="zh-CN" dirty="0"/>
              <a:t>26,</a:t>
            </a:r>
            <a:r>
              <a:rPr lang="zh-CN" altLang="en-US" dirty="0"/>
              <a:t> </a:t>
            </a:r>
            <a:r>
              <a:rPr lang="en-US" altLang="zh-CN" dirty="0"/>
              <a:t>2024,</a:t>
            </a:r>
            <a:r>
              <a:rPr lang="zh-CN" altLang="en-US" dirty="0"/>
              <a:t> </a:t>
            </a:r>
            <a:r>
              <a:rPr lang="en-US" altLang="zh-CN" dirty="0"/>
              <a:t>China</a:t>
            </a:r>
            <a:r>
              <a:rPr lang="zh-CN" altLang="en-US" dirty="0"/>
              <a:t> </a:t>
            </a:r>
            <a:r>
              <a:rPr lang="en-US" b="0" i="0" dirty="0">
                <a:solidFill>
                  <a:srgbClr val="1D2228"/>
                </a:solidFill>
                <a:effectLst/>
                <a:highlight>
                  <a:srgbClr val="FFFFFF"/>
                </a:highlight>
                <a:latin typeface="YahooSans VF"/>
              </a:rPr>
              <a:t>initiated dispute settlement proceedings against the United States at the </a:t>
            </a:r>
            <a:r>
              <a:rPr lang="en-US" altLang="zh-CN" dirty="0">
                <a:solidFill>
                  <a:srgbClr val="1D2228"/>
                </a:solidFill>
                <a:highlight>
                  <a:srgbClr val="FFFFFF"/>
                </a:highlight>
                <a:latin typeface="YahooSans VF"/>
              </a:rPr>
              <a:t>WTO,</a:t>
            </a:r>
            <a:r>
              <a:rPr lang="zh-CN" altLang="en-US" dirty="0">
                <a:solidFill>
                  <a:srgbClr val="1D2228"/>
                </a:solidFill>
                <a:highlight>
                  <a:srgbClr val="FFFFFF"/>
                </a:highlight>
                <a:latin typeface="YahooSans VF"/>
              </a:rPr>
              <a:t> </a:t>
            </a:r>
            <a:r>
              <a:rPr lang="en-US" altLang="zh-CN" dirty="0">
                <a:solidFill>
                  <a:srgbClr val="1D2228"/>
                </a:solidFill>
                <a:highlight>
                  <a:srgbClr val="FFFFFF"/>
                </a:highlight>
                <a:latin typeface="YahooSans VF"/>
              </a:rPr>
              <a:t>contesting</a:t>
            </a:r>
            <a:r>
              <a:rPr lang="zh-CN" altLang="en-US" dirty="0">
                <a:solidFill>
                  <a:srgbClr val="1D2228"/>
                </a:solidFill>
                <a:highlight>
                  <a:srgbClr val="FFFFFF"/>
                </a:highlight>
                <a:latin typeface="YahooSans VF"/>
              </a:rPr>
              <a:t> </a:t>
            </a:r>
            <a:r>
              <a:rPr lang="en-US" b="0" i="0" dirty="0">
                <a:solidFill>
                  <a:srgbClr val="1D2228"/>
                </a:solidFill>
                <a:effectLst/>
                <a:highlight>
                  <a:srgbClr val="FFFFFF"/>
                </a:highlight>
                <a:latin typeface="YahooSans VF"/>
              </a:rPr>
              <a:t>“discriminatory subsidies” under the U.S. Inflation Reduction Act (IRA) that </a:t>
            </a:r>
            <a:r>
              <a:rPr lang="en-US" altLang="zh-CN" b="0" i="0" dirty="0">
                <a:solidFill>
                  <a:srgbClr val="1D2228"/>
                </a:solidFill>
                <a:effectLst/>
                <a:highlight>
                  <a:srgbClr val="FFFFFF"/>
                </a:highlight>
                <a:latin typeface="YahooSans VF"/>
              </a:rPr>
              <a:t>may</a:t>
            </a:r>
            <a:r>
              <a:rPr lang="zh-CN" altLang="en-US" b="0" i="0" dirty="0">
                <a:solidFill>
                  <a:srgbClr val="1D2228"/>
                </a:solidFill>
                <a:effectLst/>
                <a:highlight>
                  <a:srgbClr val="FFFFFF"/>
                </a:highlight>
                <a:latin typeface="YahooSans VF"/>
              </a:rPr>
              <a:t> </a:t>
            </a:r>
            <a:r>
              <a:rPr lang="en-US" altLang="zh-CN" b="0" i="0" dirty="0">
                <a:solidFill>
                  <a:srgbClr val="1D2228"/>
                </a:solidFill>
                <a:effectLst/>
                <a:highlight>
                  <a:srgbClr val="FFFFFF"/>
                </a:highlight>
                <a:latin typeface="YahooSans VF"/>
              </a:rPr>
              <a:t>exclude</a:t>
            </a:r>
            <a:r>
              <a:rPr lang="en-US" b="0" i="0" dirty="0">
                <a:solidFill>
                  <a:srgbClr val="1D2228"/>
                </a:solidFill>
                <a:effectLst/>
                <a:highlight>
                  <a:srgbClr val="FFFFFF"/>
                </a:highlight>
                <a:latin typeface="YahooSans VF"/>
              </a:rPr>
              <a:t> </a:t>
            </a:r>
            <a:r>
              <a:rPr lang="en-US" altLang="zh-CN" b="0" i="0" dirty="0">
                <a:solidFill>
                  <a:srgbClr val="1D2228"/>
                </a:solidFill>
                <a:effectLst/>
                <a:highlight>
                  <a:srgbClr val="FFFFFF"/>
                </a:highlight>
                <a:latin typeface="YahooSans VF"/>
              </a:rPr>
              <a:t>EV</a:t>
            </a:r>
            <a:r>
              <a:rPr lang="en-US" altLang="zh-CN" dirty="0">
                <a:solidFill>
                  <a:srgbClr val="1D2228"/>
                </a:solidFill>
                <a:highlight>
                  <a:srgbClr val="FFFFFF"/>
                </a:highlight>
                <a:latin typeface="YahooSans VF"/>
              </a:rPr>
              <a:t>s</a:t>
            </a:r>
            <a:r>
              <a:rPr lang="en-US" b="0" i="0" dirty="0">
                <a:solidFill>
                  <a:srgbClr val="1D2228"/>
                </a:solidFill>
                <a:effectLst/>
                <a:highlight>
                  <a:srgbClr val="FFFFFF"/>
                </a:highlight>
                <a:latin typeface="YahooSans VF"/>
              </a:rPr>
              <a:t> from China.</a:t>
            </a:r>
          </a:p>
          <a:p>
            <a:endParaRPr lang="en-CN" dirty="0"/>
          </a:p>
          <a:p>
            <a:pPr marL="0" indent="0">
              <a:buNone/>
            </a:pPr>
            <a:r>
              <a:rPr lang="en-US" altLang="zh-CN" b="0" i="0" dirty="0">
                <a:solidFill>
                  <a:srgbClr val="1D2228"/>
                </a:solidFill>
                <a:effectLst/>
                <a:highlight>
                  <a:srgbClr val="FFFFFF"/>
                </a:highlight>
                <a:latin typeface="YahooSans VF"/>
              </a:rPr>
              <a:t>“</a:t>
            </a:r>
            <a:r>
              <a:rPr lang="en-US" b="0" i="0" dirty="0">
                <a:solidFill>
                  <a:srgbClr val="1D2228"/>
                </a:solidFill>
                <a:effectLst/>
                <a:highlight>
                  <a:srgbClr val="FFFFFF"/>
                </a:highlight>
                <a:latin typeface="YahooSans VF"/>
              </a:rPr>
              <a:t>Under the disguise of responding to climate change, reducing carbon emission and protecting environment, these subsidies are in fact contingent upon the purchase and use of goods from the United States, or imported from certain particular regions</a:t>
            </a:r>
            <a:r>
              <a:rPr lang="en-US" altLang="zh-CN" b="0" i="0" dirty="0">
                <a:solidFill>
                  <a:srgbClr val="1D2228"/>
                </a:solidFill>
                <a:effectLst/>
                <a:highlight>
                  <a:srgbClr val="FFFFFF"/>
                </a:highlight>
                <a:latin typeface="YahooSans VF"/>
              </a:rPr>
              <a:t>.</a:t>
            </a:r>
            <a:r>
              <a:rPr lang="en-US" b="0" i="0" dirty="0">
                <a:solidFill>
                  <a:srgbClr val="1D2228"/>
                </a:solidFill>
                <a:effectLst/>
                <a:highlight>
                  <a:srgbClr val="FFFFFF"/>
                </a:highlight>
                <a:latin typeface="YahooSans VF"/>
              </a:rPr>
              <a:t>"</a:t>
            </a:r>
            <a:endParaRPr lang="en-CN" dirty="0"/>
          </a:p>
        </p:txBody>
      </p:sp>
    </p:spTree>
    <p:extLst>
      <p:ext uri="{BB962C8B-B14F-4D97-AF65-F5344CB8AC3E}">
        <p14:creationId xmlns:p14="http://schemas.microsoft.com/office/powerpoint/2010/main" val="377171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4D790-B356-A92F-2365-F97F957EAA61}"/>
              </a:ext>
            </a:extLst>
          </p:cNvPr>
          <p:cNvSpPr>
            <a:spLocks noGrp="1"/>
          </p:cNvSpPr>
          <p:nvPr>
            <p:ph type="title"/>
          </p:nvPr>
        </p:nvSpPr>
        <p:spPr/>
        <p:txBody>
          <a:bodyPr/>
          <a:lstStyle/>
          <a:p>
            <a:pPr algn="ctr"/>
            <a:r>
              <a:rPr lang="en-US" altLang="zh-CN" dirty="0"/>
              <a:t>WTO</a:t>
            </a:r>
            <a:r>
              <a:rPr lang="zh-CN" altLang="en-US" dirty="0"/>
              <a:t> </a:t>
            </a:r>
            <a:r>
              <a:rPr lang="en-US" altLang="zh-CN" dirty="0"/>
              <a:t>AB</a:t>
            </a:r>
            <a:r>
              <a:rPr lang="zh-CN" altLang="en-US" dirty="0"/>
              <a:t> </a:t>
            </a:r>
            <a:r>
              <a:rPr lang="en-US" altLang="zh-CN" dirty="0"/>
              <a:t>and</a:t>
            </a:r>
            <a:r>
              <a:rPr lang="zh-CN" altLang="en-US" dirty="0"/>
              <a:t> </a:t>
            </a:r>
            <a:r>
              <a:rPr lang="en-US" altLang="zh-CN" dirty="0"/>
              <a:t>SDG</a:t>
            </a:r>
            <a:endParaRPr lang="en-CN" dirty="0"/>
          </a:p>
        </p:txBody>
      </p:sp>
      <p:sp>
        <p:nvSpPr>
          <p:cNvPr id="3" name="Content Placeholder 2">
            <a:extLst>
              <a:ext uri="{FF2B5EF4-FFF2-40B4-BE49-F238E27FC236}">
                <a16:creationId xmlns:a16="http://schemas.microsoft.com/office/drawing/2014/main" id="{D9D346FD-919F-256C-B5B4-49BA5768101C}"/>
              </a:ext>
            </a:extLst>
          </p:cNvPr>
          <p:cNvSpPr>
            <a:spLocks noGrp="1"/>
          </p:cNvSpPr>
          <p:nvPr>
            <p:ph idx="1"/>
          </p:nvPr>
        </p:nvSpPr>
        <p:spPr/>
        <p:txBody>
          <a:bodyPr>
            <a:normAutofit fontScale="92500" lnSpcReduction="10000"/>
          </a:bodyPr>
          <a:lstStyle/>
          <a:p>
            <a:pPr marL="0" indent="0">
              <a:buNone/>
            </a:pPr>
            <a:r>
              <a:rPr lang="en-US" altLang="zh-CN" dirty="0"/>
              <a:t>In</a:t>
            </a:r>
            <a:r>
              <a:rPr lang="zh-CN" altLang="en-US" dirty="0"/>
              <a:t> </a:t>
            </a:r>
            <a:r>
              <a:rPr lang="en-US" altLang="zh-CN" dirty="0"/>
              <a:t>the</a:t>
            </a:r>
            <a:r>
              <a:rPr lang="zh-CN" altLang="en-US" dirty="0"/>
              <a:t> </a:t>
            </a:r>
            <a:r>
              <a:rPr lang="en-US" altLang="zh-CN" dirty="0"/>
              <a:t>deadlock</a:t>
            </a:r>
            <a:r>
              <a:rPr lang="zh-CN" altLang="en-US" dirty="0"/>
              <a:t> </a:t>
            </a:r>
            <a:r>
              <a:rPr lang="en-US" altLang="zh-CN" dirty="0"/>
              <a:t>of</a:t>
            </a:r>
            <a:r>
              <a:rPr lang="zh-CN" altLang="en-US" dirty="0"/>
              <a:t> </a:t>
            </a:r>
            <a:r>
              <a:rPr lang="en-US" altLang="zh-CN" dirty="0"/>
              <a:t>WTO</a:t>
            </a:r>
            <a:r>
              <a:rPr lang="zh-CN" altLang="en-US" dirty="0"/>
              <a:t> </a:t>
            </a:r>
            <a:r>
              <a:rPr lang="en-US" altLang="zh-CN" dirty="0"/>
              <a:t>rule</a:t>
            </a:r>
            <a:r>
              <a:rPr lang="zh-CN" altLang="en-US" dirty="0"/>
              <a:t> </a:t>
            </a:r>
            <a:r>
              <a:rPr lang="en-US" altLang="zh-CN" dirty="0"/>
              <a:t>making,</a:t>
            </a:r>
            <a:r>
              <a:rPr lang="zh-CN" altLang="en-US" dirty="0"/>
              <a:t> </a:t>
            </a:r>
            <a:r>
              <a:rPr lang="en-US" altLang="zh-CN" dirty="0"/>
              <a:t>t</a:t>
            </a:r>
            <a:r>
              <a:rPr lang="en-US" dirty="0"/>
              <a:t>he </a:t>
            </a:r>
            <a:r>
              <a:rPr lang="en-US" altLang="zh-CN" dirty="0"/>
              <a:t>WTO</a:t>
            </a:r>
            <a:r>
              <a:rPr lang="zh-CN" altLang="en-US" dirty="0"/>
              <a:t> </a:t>
            </a:r>
            <a:r>
              <a:rPr lang="en-US" dirty="0"/>
              <a:t>Appellate Body </a:t>
            </a:r>
            <a:r>
              <a:rPr lang="en-US" altLang="zh-CN" dirty="0"/>
              <a:t>has</a:t>
            </a:r>
            <a:r>
              <a:rPr lang="en-US" dirty="0"/>
              <a:t> played a </a:t>
            </a:r>
            <a:r>
              <a:rPr lang="en-US" altLang="zh-CN" dirty="0"/>
              <a:t>critical</a:t>
            </a:r>
            <a:r>
              <a:rPr lang="en-US" dirty="0"/>
              <a:t> role in preserving</a:t>
            </a:r>
            <a:r>
              <a:rPr lang="zh-CN" altLang="en-US" dirty="0"/>
              <a:t> </a:t>
            </a:r>
            <a:r>
              <a:rPr lang="en-US" altLang="zh-CN" dirty="0"/>
              <a:t>and</a:t>
            </a:r>
            <a:r>
              <a:rPr lang="zh-CN" altLang="en-US" dirty="0"/>
              <a:t> </a:t>
            </a:r>
            <a:r>
              <a:rPr lang="en-US" altLang="zh-CN" dirty="0"/>
              <a:t>delineating</a:t>
            </a:r>
            <a:r>
              <a:rPr lang="zh-CN" altLang="en-US" dirty="0"/>
              <a:t> </a:t>
            </a:r>
            <a:r>
              <a:rPr lang="en-US" altLang="zh-CN" dirty="0"/>
              <a:t>the</a:t>
            </a:r>
            <a:r>
              <a:rPr lang="en-US" dirty="0"/>
              <a:t> </a:t>
            </a:r>
            <a:r>
              <a:rPr lang="en-US" altLang="zh-CN" dirty="0"/>
              <a:t>regulatory</a:t>
            </a:r>
            <a:r>
              <a:rPr lang="en-US" dirty="0"/>
              <a:t> space for non-trade public policy goals</a:t>
            </a:r>
            <a:r>
              <a:rPr lang="zh-CN" altLang="en-US" dirty="0"/>
              <a:t> </a:t>
            </a:r>
            <a:r>
              <a:rPr lang="en-US" altLang="zh-CN" dirty="0"/>
              <a:t>in</a:t>
            </a:r>
            <a:r>
              <a:rPr lang="zh-CN" altLang="en-US" dirty="0"/>
              <a:t> </a:t>
            </a:r>
            <a:r>
              <a:rPr lang="en-US" altLang="zh-CN" dirty="0"/>
              <a:t>a</a:t>
            </a:r>
            <a:r>
              <a:rPr lang="zh-CN" altLang="en-US" dirty="0"/>
              <a:t> </a:t>
            </a:r>
            <a:r>
              <a:rPr lang="en-US" altLang="zh-CN" dirty="0"/>
              <a:t>line</a:t>
            </a:r>
            <a:r>
              <a:rPr lang="zh-CN" altLang="en-US" dirty="0"/>
              <a:t> </a:t>
            </a:r>
            <a:r>
              <a:rPr lang="en-US" altLang="zh-CN" dirty="0"/>
              <a:t>of</a:t>
            </a:r>
            <a:r>
              <a:rPr lang="zh-CN" altLang="en-US" dirty="0"/>
              <a:t> </a:t>
            </a:r>
            <a:r>
              <a:rPr lang="en-US" altLang="zh-CN" dirty="0"/>
              <a:t>disputes</a:t>
            </a:r>
            <a:r>
              <a:rPr lang="zh-CN" altLang="en-US" dirty="0"/>
              <a:t> </a:t>
            </a:r>
            <a:r>
              <a:rPr lang="en-US" altLang="zh-CN" dirty="0"/>
              <a:t>featuring</a:t>
            </a:r>
            <a:r>
              <a:rPr lang="zh-CN" altLang="en-US" dirty="0"/>
              <a:t> </a:t>
            </a:r>
            <a:r>
              <a:rPr lang="en-US" altLang="zh-CN" dirty="0"/>
              <a:t>trade-environment</a:t>
            </a:r>
            <a:r>
              <a:rPr lang="zh-CN" altLang="en-US" dirty="0"/>
              <a:t> </a:t>
            </a:r>
            <a:r>
              <a:rPr lang="en-US" altLang="zh-CN" dirty="0"/>
              <a:t>tension.</a:t>
            </a:r>
            <a:r>
              <a:rPr lang="zh-CN" altLang="en-US" dirty="0"/>
              <a:t> </a:t>
            </a:r>
            <a:endParaRPr lang="en-US" altLang="zh-CN" dirty="0"/>
          </a:p>
          <a:p>
            <a:r>
              <a:rPr lang="en-US" i="1" dirty="0"/>
              <a:t>US-Reformulated Gasoline</a:t>
            </a:r>
            <a:r>
              <a:rPr lang="en-US" altLang="zh-CN" dirty="0"/>
              <a:t>:</a:t>
            </a:r>
            <a:r>
              <a:rPr lang="zh-CN" altLang="en-US" dirty="0"/>
              <a:t> </a:t>
            </a:r>
            <a:r>
              <a:rPr lang="en-US" altLang="zh-CN" dirty="0"/>
              <a:t>“the General Agreement is not to be read in clinical isolation from public international law.”</a:t>
            </a:r>
          </a:p>
          <a:p>
            <a:r>
              <a:rPr lang="en-US" i="1" dirty="0"/>
              <a:t>US-Shrimp/Turtle</a:t>
            </a:r>
            <a:r>
              <a:rPr lang="en-US" altLang="zh-CN" dirty="0"/>
              <a:t>:</a:t>
            </a:r>
            <a:r>
              <a:rPr lang="zh-CN" altLang="en-US" dirty="0"/>
              <a:t> </a:t>
            </a:r>
            <a:r>
              <a:rPr lang="en-US" altLang="zh-CN" dirty="0"/>
              <a:t>“exhaustible natural resources” under GATT Article XX(g) </a:t>
            </a:r>
          </a:p>
          <a:p>
            <a:r>
              <a:rPr lang="en-US" i="1" dirty="0"/>
              <a:t>EC-Asbestos</a:t>
            </a:r>
            <a:r>
              <a:rPr lang="en-US" altLang="zh-CN" dirty="0"/>
              <a:t>:</a:t>
            </a:r>
            <a:r>
              <a:rPr lang="zh-CN" altLang="en-US" dirty="0"/>
              <a:t> </a:t>
            </a:r>
            <a:r>
              <a:rPr lang="en-US" altLang="zh-CN" dirty="0"/>
              <a:t>“like</a:t>
            </a:r>
            <a:r>
              <a:rPr lang="zh-CN" altLang="en-US" dirty="0"/>
              <a:t> </a:t>
            </a:r>
            <a:r>
              <a:rPr lang="en-US" altLang="zh-CN" dirty="0"/>
              <a:t>products”</a:t>
            </a:r>
          </a:p>
          <a:p>
            <a:r>
              <a:rPr lang="en-US" altLang="zh-CN" i="1" dirty="0"/>
              <a:t>US-Tuna(II):</a:t>
            </a:r>
            <a:r>
              <a:rPr lang="zh-CN" altLang="en-US" i="1" dirty="0"/>
              <a:t> </a:t>
            </a:r>
            <a:r>
              <a:rPr lang="en-US" altLang="zh-CN" dirty="0"/>
              <a:t>read</a:t>
            </a:r>
            <a:r>
              <a:rPr lang="zh-CN" altLang="en-US" dirty="0"/>
              <a:t> </a:t>
            </a:r>
            <a:r>
              <a:rPr lang="en-US" altLang="zh-CN" dirty="0"/>
              <a:t>regulatory</a:t>
            </a:r>
            <a:r>
              <a:rPr lang="zh-CN" altLang="en-US" dirty="0"/>
              <a:t> </a:t>
            </a:r>
            <a:r>
              <a:rPr lang="en-US" altLang="zh-CN" dirty="0"/>
              <a:t>space</a:t>
            </a:r>
            <a:r>
              <a:rPr lang="zh-CN" altLang="en-US" dirty="0"/>
              <a:t> </a:t>
            </a:r>
            <a:r>
              <a:rPr lang="en-US" altLang="zh-CN" dirty="0"/>
              <a:t>into</a:t>
            </a:r>
            <a:r>
              <a:rPr lang="zh-CN" altLang="en-US" dirty="0"/>
              <a:t> </a:t>
            </a:r>
            <a:r>
              <a:rPr lang="en-US" altLang="zh-CN" dirty="0"/>
              <a:t>TBT</a:t>
            </a:r>
            <a:r>
              <a:rPr lang="zh-CN" altLang="en-US" dirty="0"/>
              <a:t> </a:t>
            </a:r>
            <a:r>
              <a:rPr lang="en-US" altLang="zh-CN" dirty="0"/>
              <a:t>Agreement</a:t>
            </a:r>
            <a:r>
              <a:rPr lang="zh-CN" altLang="en-US" dirty="0"/>
              <a:t> </a:t>
            </a:r>
            <a:r>
              <a:rPr lang="en-US" altLang="zh-CN" dirty="0"/>
              <a:t>in</a:t>
            </a:r>
            <a:r>
              <a:rPr lang="zh-CN" altLang="en-US" dirty="0"/>
              <a:t> </a:t>
            </a:r>
            <a:r>
              <a:rPr lang="en-US" altLang="zh-CN" dirty="0"/>
              <a:t>the</a:t>
            </a:r>
            <a:r>
              <a:rPr lang="zh-CN" altLang="en-US" dirty="0"/>
              <a:t> </a:t>
            </a:r>
            <a:r>
              <a:rPr lang="en-US" altLang="zh-CN" dirty="0"/>
              <a:t>absence</a:t>
            </a:r>
            <a:r>
              <a:rPr lang="zh-CN" altLang="en-US" dirty="0"/>
              <a:t> </a:t>
            </a:r>
            <a:r>
              <a:rPr lang="en-US" altLang="zh-CN" dirty="0"/>
              <a:t>of</a:t>
            </a:r>
            <a:r>
              <a:rPr lang="zh-CN" altLang="en-US" dirty="0"/>
              <a:t> </a:t>
            </a:r>
            <a:r>
              <a:rPr lang="en-US" altLang="zh-CN" dirty="0" err="1"/>
              <a:t>Art.XX</a:t>
            </a:r>
            <a:r>
              <a:rPr lang="zh-CN" altLang="en-US" dirty="0"/>
              <a:t> </a:t>
            </a:r>
            <a:r>
              <a:rPr lang="en-US" altLang="zh-CN" dirty="0"/>
              <a:t>equivalent</a:t>
            </a:r>
          </a:p>
          <a:p>
            <a:r>
              <a:rPr lang="en-US" altLang="zh-CN" i="1" dirty="0"/>
              <a:t>Canada-Renewable</a:t>
            </a:r>
            <a:r>
              <a:rPr lang="zh-CN" altLang="en-US" i="1" dirty="0"/>
              <a:t> </a:t>
            </a:r>
            <a:r>
              <a:rPr lang="en-US" altLang="zh-CN" i="1" dirty="0"/>
              <a:t>Energy</a:t>
            </a:r>
            <a:r>
              <a:rPr lang="en-US" altLang="zh-CN" dirty="0"/>
              <a:t>:</a:t>
            </a:r>
            <a:r>
              <a:rPr lang="zh-CN" altLang="en-US" dirty="0"/>
              <a:t> </a:t>
            </a:r>
            <a:r>
              <a:rPr lang="en-US" altLang="zh-CN" dirty="0"/>
              <a:t>benefit</a:t>
            </a:r>
            <a:r>
              <a:rPr lang="zh-CN" altLang="en-US" dirty="0"/>
              <a:t> </a:t>
            </a:r>
            <a:r>
              <a:rPr lang="en-US" altLang="zh-CN" dirty="0"/>
              <a:t>analysis</a:t>
            </a:r>
            <a:r>
              <a:rPr lang="zh-CN" altLang="en-US" dirty="0"/>
              <a:t> </a:t>
            </a:r>
            <a:r>
              <a:rPr lang="en-US" altLang="zh-CN" dirty="0"/>
              <a:t>provides</a:t>
            </a:r>
            <a:r>
              <a:rPr lang="zh-CN" altLang="en-US" dirty="0"/>
              <a:t> </a:t>
            </a:r>
            <a:r>
              <a:rPr lang="en-US" altLang="zh-CN" dirty="0"/>
              <a:t>some</a:t>
            </a:r>
            <a:r>
              <a:rPr lang="zh-CN" altLang="en-US" dirty="0"/>
              <a:t> </a:t>
            </a:r>
            <a:r>
              <a:rPr lang="en-US" altLang="zh-CN" dirty="0"/>
              <a:t>shelter</a:t>
            </a:r>
            <a:r>
              <a:rPr lang="zh-CN" altLang="en-US" dirty="0"/>
              <a:t> </a:t>
            </a:r>
            <a:r>
              <a:rPr lang="en-US" altLang="zh-CN" dirty="0"/>
              <a:t>to</a:t>
            </a:r>
            <a:r>
              <a:rPr lang="zh-CN" altLang="en-US" dirty="0"/>
              <a:t> </a:t>
            </a:r>
            <a:r>
              <a:rPr lang="en-US" altLang="zh-CN" dirty="0"/>
              <a:t>the</a:t>
            </a:r>
            <a:r>
              <a:rPr lang="zh-CN" altLang="en-US" dirty="0"/>
              <a:t> </a:t>
            </a:r>
            <a:r>
              <a:rPr lang="en-US" altLang="zh-CN" dirty="0"/>
              <a:t>SCM</a:t>
            </a:r>
            <a:r>
              <a:rPr lang="zh-CN" altLang="en-US" dirty="0"/>
              <a:t> </a:t>
            </a:r>
            <a:r>
              <a:rPr lang="en-US" altLang="zh-CN" dirty="0"/>
              <a:t>Agreement</a:t>
            </a:r>
            <a:r>
              <a:rPr lang="zh-CN" altLang="en-US" dirty="0"/>
              <a:t> </a:t>
            </a:r>
            <a:r>
              <a:rPr lang="en-US" altLang="zh-CN" dirty="0"/>
              <a:t>for</a:t>
            </a:r>
            <a:r>
              <a:rPr lang="zh-CN" altLang="en-US" dirty="0"/>
              <a:t> </a:t>
            </a:r>
            <a:r>
              <a:rPr lang="en-US" altLang="zh-CN" dirty="0"/>
              <a:t>renewable</a:t>
            </a:r>
            <a:r>
              <a:rPr lang="zh-CN" altLang="en-US" dirty="0"/>
              <a:t> </a:t>
            </a:r>
            <a:r>
              <a:rPr lang="en-US" altLang="zh-CN" dirty="0"/>
              <a:t>energy</a:t>
            </a:r>
            <a:r>
              <a:rPr lang="zh-CN" altLang="en-US" dirty="0"/>
              <a:t> </a:t>
            </a:r>
            <a:r>
              <a:rPr lang="en-US" altLang="zh-CN" dirty="0"/>
              <a:t>subsidies</a:t>
            </a:r>
          </a:p>
          <a:p>
            <a:pPr marL="0" indent="0">
              <a:buNone/>
            </a:pPr>
            <a:endParaRPr lang="en-US" dirty="0"/>
          </a:p>
          <a:p>
            <a:pPr marL="0" indent="0">
              <a:buNone/>
            </a:pPr>
            <a:endParaRPr lang="en-CN" dirty="0"/>
          </a:p>
        </p:txBody>
      </p:sp>
    </p:spTree>
    <p:extLst>
      <p:ext uri="{BB962C8B-B14F-4D97-AF65-F5344CB8AC3E}">
        <p14:creationId xmlns:p14="http://schemas.microsoft.com/office/powerpoint/2010/main" val="236509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7CA77-D2A9-A72E-F13F-FCD2CE16EA95}"/>
              </a:ext>
            </a:extLst>
          </p:cNvPr>
          <p:cNvSpPr>
            <a:spLocks noGrp="1"/>
          </p:cNvSpPr>
          <p:nvPr>
            <p:ph type="title"/>
          </p:nvPr>
        </p:nvSpPr>
        <p:spPr/>
        <p:txBody>
          <a:bodyPr/>
          <a:lstStyle/>
          <a:p>
            <a:pPr algn="ctr"/>
            <a:r>
              <a:rPr lang="en-US" altLang="zh-CN" dirty="0"/>
              <a:t>Looking</a:t>
            </a:r>
            <a:r>
              <a:rPr lang="zh-CN" altLang="en-US" dirty="0"/>
              <a:t> </a:t>
            </a:r>
            <a:r>
              <a:rPr lang="en-US" altLang="zh-CN" dirty="0"/>
              <a:t>Ahead</a:t>
            </a:r>
            <a:endParaRPr lang="en-CN" dirty="0"/>
          </a:p>
        </p:txBody>
      </p:sp>
      <p:sp>
        <p:nvSpPr>
          <p:cNvPr id="3" name="Content Placeholder 2">
            <a:extLst>
              <a:ext uri="{FF2B5EF4-FFF2-40B4-BE49-F238E27FC236}">
                <a16:creationId xmlns:a16="http://schemas.microsoft.com/office/drawing/2014/main" id="{0064D902-26C2-37FA-3630-E6696B2FB66C}"/>
              </a:ext>
            </a:extLst>
          </p:cNvPr>
          <p:cNvSpPr>
            <a:spLocks noGrp="1"/>
          </p:cNvSpPr>
          <p:nvPr>
            <p:ph idx="1"/>
          </p:nvPr>
        </p:nvSpPr>
        <p:spPr/>
        <p:txBody>
          <a:bodyPr/>
          <a:lstStyle/>
          <a:p>
            <a:r>
              <a:rPr lang="en-US" altLang="zh-CN" dirty="0"/>
              <a:t>Should</a:t>
            </a:r>
            <a:r>
              <a:rPr lang="zh-CN" altLang="en-US" dirty="0"/>
              <a:t> </a:t>
            </a:r>
            <a:r>
              <a:rPr lang="en-US" altLang="zh-CN" dirty="0"/>
              <a:t>GATT</a:t>
            </a:r>
            <a:r>
              <a:rPr lang="zh-CN" altLang="en-US" dirty="0"/>
              <a:t> </a:t>
            </a:r>
            <a:r>
              <a:rPr lang="en-US" altLang="zh-CN" dirty="0"/>
              <a:t>Art.</a:t>
            </a:r>
            <a:r>
              <a:rPr lang="zh-CN" altLang="en-US" dirty="0"/>
              <a:t> </a:t>
            </a:r>
            <a:r>
              <a:rPr lang="en-US" altLang="zh-CN" dirty="0"/>
              <a:t>XX</a:t>
            </a:r>
            <a:r>
              <a:rPr lang="zh-CN" altLang="en-US" dirty="0"/>
              <a:t> </a:t>
            </a:r>
            <a:r>
              <a:rPr lang="en-US" altLang="zh-CN" dirty="0"/>
              <a:t>be</a:t>
            </a:r>
            <a:r>
              <a:rPr lang="zh-CN" altLang="en-US" dirty="0"/>
              <a:t> </a:t>
            </a:r>
            <a:r>
              <a:rPr lang="en-US" altLang="zh-CN" dirty="0"/>
              <a:t>applicable</a:t>
            </a:r>
            <a:r>
              <a:rPr lang="zh-CN" altLang="en-US" dirty="0"/>
              <a:t> </a:t>
            </a:r>
            <a:r>
              <a:rPr lang="en-US" altLang="zh-CN" dirty="0"/>
              <a:t>to</a:t>
            </a:r>
            <a:r>
              <a:rPr lang="zh-CN" altLang="en-US" dirty="0"/>
              <a:t> </a:t>
            </a:r>
            <a:r>
              <a:rPr lang="en-US" altLang="zh-CN" dirty="0"/>
              <a:t>the</a:t>
            </a:r>
            <a:r>
              <a:rPr lang="zh-CN" altLang="en-US" dirty="0"/>
              <a:t> </a:t>
            </a:r>
            <a:r>
              <a:rPr lang="en-US" altLang="zh-CN" dirty="0"/>
              <a:t>SCM</a:t>
            </a:r>
            <a:r>
              <a:rPr lang="zh-CN" altLang="en-US" dirty="0"/>
              <a:t> </a:t>
            </a:r>
            <a:r>
              <a:rPr lang="en-US" altLang="zh-CN" dirty="0"/>
              <a:t>Agreement?</a:t>
            </a:r>
          </a:p>
          <a:p>
            <a:r>
              <a:rPr lang="en-US" altLang="zh-CN" dirty="0"/>
              <a:t>An</a:t>
            </a:r>
            <a:r>
              <a:rPr lang="zh-CN" altLang="en-US" dirty="0"/>
              <a:t> </a:t>
            </a:r>
            <a:r>
              <a:rPr lang="en-US" altLang="zh-CN" dirty="0"/>
              <a:t>effective</a:t>
            </a:r>
            <a:r>
              <a:rPr lang="zh-CN" altLang="en-US" dirty="0"/>
              <a:t> </a:t>
            </a:r>
            <a:r>
              <a:rPr lang="en-US" altLang="zh-CN" dirty="0"/>
              <a:t>AB</a:t>
            </a:r>
            <a:r>
              <a:rPr lang="zh-CN" altLang="en-US" dirty="0"/>
              <a:t> </a:t>
            </a:r>
            <a:r>
              <a:rPr lang="en-US" altLang="zh-CN" dirty="0"/>
              <a:t>is</a:t>
            </a:r>
            <a:r>
              <a:rPr lang="zh-CN" altLang="en-US" dirty="0"/>
              <a:t> </a:t>
            </a:r>
            <a:r>
              <a:rPr lang="en-US" altLang="zh-CN" dirty="0"/>
              <a:t>more</a:t>
            </a:r>
            <a:r>
              <a:rPr lang="zh-CN" altLang="en-US" dirty="0"/>
              <a:t> </a:t>
            </a:r>
            <a:r>
              <a:rPr lang="en-US" altLang="zh-CN" dirty="0"/>
              <a:t>likely</a:t>
            </a:r>
            <a:r>
              <a:rPr lang="zh-CN" altLang="en-US" dirty="0"/>
              <a:t> </a:t>
            </a:r>
            <a:r>
              <a:rPr lang="en-US" altLang="zh-CN" dirty="0"/>
              <a:t>to</a:t>
            </a:r>
            <a:r>
              <a:rPr lang="zh-CN" altLang="en-US" dirty="0"/>
              <a:t> </a:t>
            </a:r>
            <a:r>
              <a:rPr lang="en-US" altLang="zh-CN" dirty="0"/>
              <a:t>push</a:t>
            </a:r>
            <a:r>
              <a:rPr lang="zh-CN" altLang="en-US" dirty="0"/>
              <a:t> </a:t>
            </a:r>
            <a:r>
              <a:rPr lang="en-US" altLang="zh-CN" dirty="0"/>
              <a:t>forward</a:t>
            </a:r>
            <a:r>
              <a:rPr lang="zh-CN" altLang="en-US" dirty="0"/>
              <a:t> </a:t>
            </a:r>
            <a:r>
              <a:rPr lang="en-US" altLang="zh-CN" dirty="0"/>
              <a:t>reconciling</a:t>
            </a:r>
            <a:r>
              <a:rPr lang="zh-CN" altLang="en-US" dirty="0"/>
              <a:t> </a:t>
            </a:r>
            <a:r>
              <a:rPr lang="en-US" altLang="zh-CN" dirty="0"/>
              <a:t>trade</a:t>
            </a:r>
            <a:r>
              <a:rPr lang="zh-CN" altLang="en-US" dirty="0"/>
              <a:t> </a:t>
            </a:r>
            <a:r>
              <a:rPr lang="en-US" altLang="zh-CN" dirty="0"/>
              <a:t>and</a:t>
            </a:r>
            <a:r>
              <a:rPr lang="zh-CN" altLang="en-US" dirty="0"/>
              <a:t> </a:t>
            </a:r>
            <a:r>
              <a:rPr lang="en-US" altLang="zh-CN" dirty="0"/>
              <a:t>SDG</a:t>
            </a:r>
            <a:r>
              <a:rPr lang="zh-CN" altLang="en-US" dirty="0"/>
              <a:t> </a:t>
            </a:r>
            <a:r>
              <a:rPr lang="en-US" altLang="zh-CN" dirty="0"/>
              <a:t>goals</a:t>
            </a:r>
          </a:p>
          <a:p>
            <a:pPr lvl="1"/>
            <a:r>
              <a:rPr lang="en-US" altLang="zh-CN" dirty="0"/>
              <a:t>in</a:t>
            </a:r>
            <a:r>
              <a:rPr lang="zh-CN" altLang="en-US" dirty="0"/>
              <a:t> </a:t>
            </a:r>
            <a:r>
              <a:rPr lang="en-US" altLang="zh-CN" dirty="0"/>
              <a:t>the</a:t>
            </a:r>
            <a:r>
              <a:rPr lang="zh-CN" altLang="en-US" dirty="0"/>
              <a:t> </a:t>
            </a:r>
            <a:r>
              <a:rPr lang="en-US" altLang="zh-CN" dirty="0"/>
              <a:t>absence</a:t>
            </a:r>
            <a:r>
              <a:rPr lang="zh-CN" altLang="en-US" dirty="0"/>
              <a:t> </a:t>
            </a:r>
            <a:r>
              <a:rPr lang="en-US" altLang="zh-CN" dirty="0"/>
              <a:t>of</a:t>
            </a:r>
            <a:r>
              <a:rPr lang="zh-CN" altLang="en-US" dirty="0"/>
              <a:t> </a:t>
            </a:r>
            <a:r>
              <a:rPr lang="en-US" altLang="zh-CN" dirty="0"/>
              <a:t>binging</a:t>
            </a:r>
            <a:r>
              <a:rPr lang="zh-CN" altLang="en-US" dirty="0"/>
              <a:t> </a:t>
            </a:r>
            <a:r>
              <a:rPr lang="en-US" altLang="zh-CN" dirty="0"/>
              <a:t>legal</a:t>
            </a:r>
            <a:r>
              <a:rPr lang="zh-CN" altLang="en-US" dirty="0"/>
              <a:t> </a:t>
            </a:r>
            <a:r>
              <a:rPr lang="en-US" altLang="zh-CN" dirty="0"/>
              <a:t>framework</a:t>
            </a:r>
            <a:r>
              <a:rPr lang="zh-CN" altLang="en-US" dirty="0"/>
              <a:t> </a:t>
            </a:r>
            <a:r>
              <a:rPr lang="en-US" altLang="zh-CN" dirty="0"/>
              <a:t>on</a:t>
            </a:r>
            <a:r>
              <a:rPr lang="zh-CN" altLang="en-US" dirty="0"/>
              <a:t> </a:t>
            </a:r>
            <a:r>
              <a:rPr lang="en-US" altLang="zh-CN" dirty="0"/>
              <a:t>climate</a:t>
            </a:r>
            <a:r>
              <a:rPr lang="zh-CN" altLang="en-US" dirty="0"/>
              <a:t> </a:t>
            </a:r>
            <a:r>
              <a:rPr lang="en-US" altLang="zh-CN" dirty="0"/>
              <a:t>change</a:t>
            </a:r>
            <a:r>
              <a:rPr lang="zh-CN" altLang="en-US" dirty="0"/>
              <a:t> </a:t>
            </a:r>
            <a:r>
              <a:rPr lang="en-US" altLang="zh-CN" dirty="0"/>
              <a:t>and</a:t>
            </a:r>
            <a:r>
              <a:rPr lang="zh-CN" altLang="en-US" dirty="0"/>
              <a:t> </a:t>
            </a:r>
            <a:r>
              <a:rPr lang="en-US" altLang="zh-CN" dirty="0"/>
              <a:t>clean</a:t>
            </a:r>
            <a:r>
              <a:rPr lang="zh-CN" altLang="en-US" dirty="0"/>
              <a:t> </a:t>
            </a:r>
            <a:r>
              <a:rPr lang="en-US" altLang="zh-CN" dirty="0"/>
              <a:t>energy</a:t>
            </a:r>
          </a:p>
          <a:p>
            <a:pPr lvl="1"/>
            <a:r>
              <a:rPr lang="en-US" altLang="zh-CN" dirty="0"/>
              <a:t>when</a:t>
            </a:r>
            <a:r>
              <a:rPr lang="zh-CN" altLang="en-US" dirty="0"/>
              <a:t> </a:t>
            </a:r>
            <a:r>
              <a:rPr lang="en-US" altLang="zh-CN" dirty="0"/>
              <a:t>geopolitical</a:t>
            </a:r>
            <a:r>
              <a:rPr lang="zh-CN" altLang="en-US" dirty="0"/>
              <a:t> </a:t>
            </a:r>
            <a:r>
              <a:rPr lang="en-US" altLang="zh-CN" dirty="0"/>
              <a:t>competition</a:t>
            </a:r>
            <a:r>
              <a:rPr lang="zh-CN" altLang="en-US" dirty="0"/>
              <a:t> </a:t>
            </a:r>
            <a:r>
              <a:rPr lang="en-US" altLang="zh-CN" dirty="0"/>
              <a:t>makes</a:t>
            </a:r>
            <a:r>
              <a:rPr lang="zh-CN" altLang="en-US" dirty="0"/>
              <a:t> </a:t>
            </a:r>
            <a:r>
              <a:rPr lang="en-US" altLang="zh-CN" dirty="0"/>
              <a:t>any</a:t>
            </a:r>
            <a:r>
              <a:rPr lang="zh-CN" altLang="en-US" dirty="0"/>
              <a:t> </a:t>
            </a:r>
            <a:r>
              <a:rPr lang="en-US" altLang="zh-CN" dirty="0"/>
              <a:t>efforts</a:t>
            </a:r>
            <a:r>
              <a:rPr lang="zh-CN" altLang="en-US" dirty="0"/>
              <a:t> </a:t>
            </a:r>
            <a:r>
              <a:rPr lang="en-US" altLang="zh-CN" dirty="0"/>
              <a:t>to</a:t>
            </a:r>
            <a:r>
              <a:rPr lang="zh-CN" altLang="en-US" dirty="0"/>
              <a:t> </a:t>
            </a:r>
            <a:r>
              <a:rPr lang="en-US" altLang="zh-CN" dirty="0"/>
              <a:t>conclude</a:t>
            </a:r>
            <a:r>
              <a:rPr lang="zh-CN" altLang="en-US" dirty="0"/>
              <a:t> </a:t>
            </a:r>
            <a:r>
              <a:rPr lang="en-US" altLang="zh-CN" dirty="0"/>
              <a:t>new</a:t>
            </a:r>
            <a:r>
              <a:rPr lang="zh-CN" altLang="en-US" dirty="0"/>
              <a:t> </a:t>
            </a:r>
            <a:r>
              <a:rPr lang="en-US" altLang="zh-CN" dirty="0"/>
              <a:t>agreements</a:t>
            </a:r>
            <a:r>
              <a:rPr lang="zh-CN" altLang="en-US" dirty="0"/>
              <a:t> </a:t>
            </a:r>
            <a:r>
              <a:rPr lang="en-US" altLang="zh-CN" dirty="0"/>
              <a:t>nearly</a:t>
            </a:r>
            <a:r>
              <a:rPr lang="zh-CN" altLang="en-US" dirty="0"/>
              <a:t> </a:t>
            </a:r>
            <a:r>
              <a:rPr lang="en-US" altLang="zh-CN" dirty="0"/>
              <a:t>futile</a:t>
            </a:r>
          </a:p>
          <a:p>
            <a:endParaRPr lang="en-CN" dirty="0"/>
          </a:p>
        </p:txBody>
      </p:sp>
    </p:spTree>
    <p:extLst>
      <p:ext uri="{BB962C8B-B14F-4D97-AF65-F5344CB8AC3E}">
        <p14:creationId xmlns:p14="http://schemas.microsoft.com/office/powerpoint/2010/main" val="1553946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TotalTime>
  <Words>427</Words>
  <Application>Microsoft Macintosh PowerPoint</Application>
  <PresentationFormat>Widescreen</PresentationFormat>
  <Paragraphs>32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YahooSans VF</vt:lpstr>
      <vt:lpstr>Arial</vt:lpstr>
      <vt:lpstr>Calibri</vt:lpstr>
      <vt:lpstr>Calibri Light</vt:lpstr>
      <vt:lpstr>Office Theme</vt:lpstr>
      <vt:lpstr>WTO Law and Sustainable Development in the Era of Geopolitics</vt:lpstr>
      <vt:lpstr>An Expansive Understanding of SDG</vt:lpstr>
      <vt:lpstr>Clean Energy Production is Highly Concentrated.</vt:lpstr>
      <vt:lpstr>“New Three” </vt:lpstr>
      <vt:lpstr>Clean Energy Disputes at WTO</vt:lpstr>
      <vt:lpstr>WTO AB and SDG</vt:lpstr>
      <vt:lpstr>Looking Ahead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WTO Law and Sustainable Development in the Era of Geopolitics</dc:title>
  <dc:creator>Huaxia Lai</dc:creator>
  <cp:lastModifiedBy>Huaxia Lai</cp:lastModifiedBy>
  <cp:revision>1</cp:revision>
  <dcterms:created xsi:type="dcterms:W3CDTF">2024-03-28T08:34:27Z</dcterms:created>
  <dcterms:modified xsi:type="dcterms:W3CDTF">2024-03-28T12:59:11Z</dcterms:modified>
</cp:coreProperties>
</file>