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74" r:id="rId6"/>
    <p:sldId id="273" r:id="rId7"/>
    <p:sldId id="275" r:id="rId8"/>
    <p:sldId id="278" r:id="rId9"/>
    <p:sldId id="276" r:id="rId10"/>
    <p:sldId id="279" r:id="rId11"/>
    <p:sldId id="280" r:id="rId12"/>
    <p:sldId id="28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89" d="100"/>
          <a:sy n="8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D1AD54-DB5B-4D64-80EB-C8B1BEBB6333}" type="datetimeFigureOut">
              <a:rPr lang="zh-CN" altLang="en-US" smtClean="0"/>
              <a:t>2024/3/31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D33D5F-096E-4BAC-84BC-35105F561574}" type="slidenum">
              <a:rPr lang="zh-CN" altLang="en-US" smtClean="0"/>
              <a:t>‹#›</a:t>
            </a:fld>
            <a:endParaRPr lang="zh-CN" altLang="en-US"/>
          </a:p>
        </p:txBody>
      </p:sp>
    </p:spTree>
    <p:extLst>
      <p:ext uri="{BB962C8B-B14F-4D97-AF65-F5344CB8AC3E}">
        <p14:creationId xmlns:p14="http://schemas.microsoft.com/office/powerpoint/2010/main" val="3399954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ncho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48A87A34-81AB-432B-8DAE-1953F412C126}" type="datetimeFigureOut">
              <a:rPr lang="en-US" dirty="0"/>
              <a:t>3/31/2024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Content Placeholder 3"/>
          <p:cNvSpPr>
            <a:spLocks noGrp="1"/>
          </p:cNvSpPr>
          <p:nvPr>
            <p:ph sz="half" idx="2"/>
          </p:nvPr>
        </p:nvSpPr>
        <p:spPr>
          <a:xfrm>
            <a:off x="1447191" y="2824269"/>
            <a:ext cx="4645152" cy="2644457"/>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Content Placeholder 5"/>
          <p:cNvSpPr>
            <a:spLocks noGrp="1"/>
          </p:cNvSpPr>
          <p:nvPr>
            <p:ph sz="quarter" idx="4"/>
          </p:nvPr>
        </p:nvSpPr>
        <p:spPr>
          <a:xfrm>
            <a:off x="6412362" y="2821491"/>
            <a:ext cx="4645152" cy="263737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48A87A34-81AB-432B-8DAE-1953F412C126}" type="datetimeFigureOut">
              <a:rPr lang="en-US" dirty="0"/>
              <a:t>3/31/2024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3/31/2024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3/31/2024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64255" y="802298"/>
            <a:ext cx="9290598" cy="2541431"/>
          </a:xfrm>
        </p:spPr>
        <p:txBody>
          <a:bodyPr>
            <a:normAutofit/>
          </a:bodyPr>
          <a:lstStyle/>
          <a:p>
            <a:r>
              <a:rPr lang="en-US" altLang="zh-CN" sz="3600" b="1" dirty="0"/>
              <a:t/>
            </a:r>
            <a:br>
              <a:rPr lang="en-US" altLang="zh-CN" sz="3600" b="1" dirty="0"/>
            </a:br>
            <a:r>
              <a:rPr lang="en-US" altLang="zh-CN" sz="3600" b="1" dirty="0"/>
              <a:t>The WTO Dispute Settlement System after MC13 and the Future of International Trade</a:t>
            </a:r>
            <a:endParaRPr lang="zh-CN" altLang="en-US" sz="3600" dirty="0"/>
          </a:p>
        </p:txBody>
      </p:sp>
      <p:sp>
        <p:nvSpPr>
          <p:cNvPr id="3" name="副标题 2"/>
          <p:cNvSpPr>
            <a:spLocks noGrp="1"/>
          </p:cNvSpPr>
          <p:nvPr>
            <p:ph type="subTitle" idx="1"/>
          </p:nvPr>
        </p:nvSpPr>
        <p:spPr>
          <a:xfrm>
            <a:off x="1850315" y="3582296"/>
            <a:ext cx="9204537" cy="1592132"/>
          </a:xfrm>
        </p:spPr>
        <p:txBody>
          <a:bodyPr>
            <a:normAutofit fontScale="85000" lnSpcReduction="10000"/>
          </a:bodyPr>
          <a:lstStyle/>
          <a:p>
            <a:r>
              <a:rPr lang="en-US" altLang="zh-CN" dirty="0" smtClean="0"/>
              <a:t>                                                                      Zhao </a:t>
            </a:r>
            <a:r>
              <a:rPr lang="en-US" altLang="zh-CN" dirty="0"/>
              <a:t>Hong, Ph.D.</a:t>
            </a:r>
          </a:p>
          <a:p>
            <a:r>
              <a:rPr lang="en-US" altLang="zh-CN" dirty="0"/>
              <a:t>                                           </a:t>
            </a:r>
            <a:r>
              <a:rPr lang="en-US" altLang="zh-CN" dirty="0" smtClean="0"/>
              <a:t>   </a:t>
            </a:r>
            <a:r>
              <a:rPr lang="en-US" altLang="zh-CN" dirty="0"/>
              <a:t>Professor, Law School Peking University, </a:t>
            </a:r>
          </a:p>
          <a:p>
            <a:r>
              <a:rPr lang="en-US" altLang="zh-CN" dirty="0" smtClean="0"/>
              <a:t>                                                                       March 28, 2024</a:t>
            </a:r>
            <a:endParaRPr lang="en-US" altLang="zh-CN" dirty="0"/>
          </a:p>
          <a:p>
            <a:r>
              <a:rPr lang="en-US" altLang="zh-CN" dirty="0"/>
              <a:t>                                   </a:t>
            </a:r>
            <a:r>
              <a:rPr lang="en-US" altLang="zh-CN" dirty="0" smtClean="0"/>
              <a:t>           Webinar held by University of Bocconi, Italy </a:t>
            </a:r>
            <a:endParaRPr lang="en-US" altLang="zh-CN" dirty="0"/>
          </a:p>
        </p:txBody>
      </p:sp>
    </p:spTree>
    <p:extLst>
      <p:ext uri="{BB962C8B-B14F-4D97-AF65-F5344CB8AC3E}">
        <p14:creationId xmlns:p14="http://schemas.microsoft.com/office/powerpoint/2010/main" val="10998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Quick Comment on the Molina process and text </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Welcome in general for the process and text delivered</a:t>
            </a:r>
          </a:p>
          <a:p>
            <a:pPr lvl="0"/>
            <a:r>
              <a:rPr lang="en-US" altLang="zh-CN" dirty="0" smtClean="0"/>
              <a:t>It seems </a:t>
            </a:r>
            <a:r>
              <a:rPr lang="en-US" altLang="zh-CN" dirty="0"/>
              <a:t>to be successful in providing </a:t>
            </a:r>
            <a:r>
              <a:rPr lang="en-US" altLang="zh-CN" dirty="0" smtClean="0"/>
              <a:t>alternative </a:t>
            </a:r>
            <a:r>
              <a:rPr lang="en-US" altLang="zh-CN" dirty="0"/>
              <a:t>dispute resolution mechanisms via the voluntary use </a:t>
            </a:r>
            <a:r>
              <a:rPr lang="en-US" altLang="zh-CN" dirty="0" smtClean="0"/>
              <a:t>of tools </a:t>
            </a:r>
            <a:r>
              <a:rPr lang="en-US" altLang="zh-CN" dirty="0"/>
              <a:t>available for resolving disputes without the need for litigation, including arbitration, mediation, </a:t>
            </a:r>
            <a:r>
              <a:rPr lang="en-US" altLang="zh-CN" dirty="0" smtClean="0"/>
              <a:t>conciliation </a:t>
            </a:r>
            <a:r>
              <a:rPr lang="en-US" altLang="zh-CN" dirty="0"/>
              <a:t>and A good </a:t>
            </a:r>
            <a:r>
              <a:rPr lang="en-US" altLang="zh-CN" dirty="0" smtClean="0"/>
              <a:t>offices etc. </a:t>
            </a:r>
            <a:r>
              <a:rPr lang="en-US" altLang="zh-CN" dirty="0"/>
              <a:t> </a:t>
            </a:r>
            <a:endParaRPr lang="zh-CN" altLang="zh-CN" dirty="0"/>
          </a:p>
          <a:p>
            <a:r>
              <a:rPr lang="en-US" altLang="zh-CN" dirty="0"/>
              <a:t>To me, these are positive development that could facilitate Members with more options to settle their disputes with fewer costs and more flexibilities and less time. This is maybe of interests to </a:t>
            </a:r>
            <a:r>
              <a:rPr lang="en-US" altLang="zh-CN" dirty="0" smtClean="0"/>
              <a:t>smaller </a:t>
            </a:r>
            <a:r>
              <a:rPr lang="en-US" altLang="zh-CN" dirty="0"/>
              <a:t>Members and LDCs.</a:t>
            </a:r>
            <a:endParaRPr lang="zh-CN" altLang="zh-CN" dirty="0"/>
          </a:p>
          <a:p>
            <a:r>
              <a:rPr lang="en-US" altLang="zh-CN" dirty="0"/>
              <a:t> </a:t>
            </a:r>
            <a:r>
              <a:rPr lang="en-US" altLang="zh-CN" dirty="0" smtClean="0"/>
              <a:t>Molina </a:t>
            </a:r>
            <a:r>
              <a:rPr lang="en-US" altLang="zh-CN" dirty="0"/>
              <a:t>text also made progress that is widely praised on stricter limits on the length of </a:t>
            </a:r>
            <a:r>
              <a:rPr lang="en-US" altLang="zh-CN" dirty="0" smtClean="0"/>
              <a:t>submissions, but doubtful whether to be cost of right to defend of parties.</a:t>
            </a:r>
          </a:p>
          <a:p>
            <a:endParaRPr lang="zh-CN" altLang="en-US" dirty="0"/>
          </a:p>
        </p:txBody>
      </p:sp>
    </p:spTree>
    <p:extLst>
      <p:ext uri="{BB962C8B-B14F-4D97-AF65-F5344CB8AC3E}">
        <p14:creationId xmlns:p14="http://schemas.microsoft.com/office/powerpoint/2010/main" val="3915623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major Missing puzzle is the appeal/review mechanism</a:t>
            </a:r>
            <a:endParaRPr lang="zh-CN" altLang="en-US" dirty="0"/>
          </a:p>
        </p:txBody>
      </p:sp>
      <p:sp>
        <p:nvSpPr>
          <p:cNvPr id="3" name="内容占位符 2"/>
          <p:cNvSpPr>
            <a:spLocks noGrp="1"/>
          </p:cNvSpPr>
          <p:nvPr>
            <p:ph idx="1"/>
          </p:nvPr>
        </p:nvSpPr>
        <p:spPr/>
        <p:txBody>
          <a:bodyPr>
            <a:normAutofit/>
          </a:bodyPr>
          <a:lstStyle/>
          <a:p>
            <a:r>
              <a:rPr lang="en-US" altLang="zh-CN" dirty="0" smtClean="0"/>
              <a:t>For the sake of correcting of possible mistake of panel report which is indispensable for a binding dispute settlement system</a:t>
            </a:r>
          </a:p>
          <a:p>
            <a:endParaRPr lang="en-US" altLang="zh-CN" dirty="0"/>
          </a:p>
          <a:p>
            <a:r>
              <a:rPr lang="en-US" altLang="zh-CN" dirty="0" smtClean="0"/>
              <a:t>The Key of the post MC13 negotiation, given the time restraint within 2024, focus and priority should be the restoration or reform Appellate Body,  with a view to revive the binding nature of DS at the WTO</a:t>
            </a:r>
          </a:p>
          <a:p>
            <a:r>
              <a:rPr lang="en-US" altLang="zh-CN" dirty="0" smtClean="0"/>
              <a:t>The current appeal to the void is poisoning to the MTS</a:t>
            </a:r>
          </a:p>
        </p:txBody>
      </p:sp>
    </p:spTree>
    <p:extLst>
      <p:ext uri="{BB962C8B-B14F-4D97-AF65-F5344CB8AC3E}">
        <p14:creationId xmlns:p14="http://schemas.microsoft.com/office/powerpoint/2010/main" val="3721807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future World Trade </a:t>
            </a:r>
            <a:endParaRPr lang="zh-CN" altLang="en-US" dirty="0"/>
          </a:p>
        </p:txBody>
      </p:sp>
      <p:sp>
        <p:nvSpPr>
          <p:cNvPr id="3" name="内容占位符 2"/>
          <p:cNvSpPr>
            <a:spLocks noGrp="1"/>
          </p:cNvSpPr>
          <p:nvPr>
            <p:ph idx="1"/>
          </p:nvPr>
        </p:nvSpPr>
        <p:spPr/>
        <p:txBody>
          <a:bodyPr>
            <a:normAutofit/>
          </a:bodyPr>
          <a:lstStyle/>
          <a:p>
            <a:r>
              <a:rPr lang="en-US" altLang="zh-CN" dirty="0" smtClean="0"/>
              <a:t>The adjustment is undergoing in trade areas</a:t>
            </a:r>
          </a:p>
          <a:p>
            <a:r>
              <a:rPr lang="en-US" altLang="zh-CN" dirty="0" smtClean="0"/>
              <a:t>The fragmentation and decoupling are not in the interest of the world</a:t>
            </a:r>
          </a:p>
          <a:p>
            <a:r>
              <a:rPr lang="en-US" altLang="zh-CN" dirty="0" smtClean="0"/>
              <a:t>Protectionism, unilateralism, populism and anti-globalism are harmful to MTS</a:t>
            </a:r>
          </a:p>
          <a:p>
            <a:r>
              <a:rPr lang="en-US" altLang="zh-CN" dirty="0" smtClean="0"/>
              <a:t>We </a:t>
            </a:r>
            <a:r>
              <a:rPr lang="en-US" altLang="zh-CN" dirty="0"/>
              <a:t>are at a crossroad, whither the next step? Further our progressive route of international dispute settlement towards the rule based system or </a:t>
            </a:r>
            <a:r>
              <a:rPr lang="en-US" altLang="zh-CN" dirty="0" smtClean="0"/>
              <a:t>a power/politics </a:t>
            </a:r>
            <a:r>
              <a:rPr lang="en-US" altLang="zh-CN" dirty="0"/>
              <a:t>based system? </a:t>
            </a:r>
            <a:endParaRPr lang="en-US" altLang="zh-CN" dirty="0" smtClean="0"/>
          </a:p>
          <a:p>
            <a:r>
              <a:rPr lang="en-US" altLang="zh-CN" dirty="0" smtClean="0"/>
              <a:t>A single two tier binding dispute settlement at WTO should be revitalized</a:t>
            </a:r>
            <a:endParaRPr lang="zh-CN" altLang="zh-CN" dirty="0"/>
          </a:p>
          <a:p>
            <a:endParaRPr lang="en-US" altLang="zh-CN" dirty="0" smtClean="0"/>
          </a:p>
          <a:p>
            <a:endParaRPr lang="zh-CN" altLang="en-US" dirty="0"/>
          </a:p>
        </p:txBody>
      </p:sp>
    </p:spTree>
    <p:extLst>
      <p:ext uri="{BB962C8B-B14F-4D97-AF65-F5344CB8AC3E}">
        <p14:creationId xmlns:p14="http://schemas.microsoft.com/office/powerpoint/2010/main" val="314545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outline</a:t>
            </a:r>
            <a:endParaRPr lang="zh-CN" altLang="en-US" dirty="0"/>
          </a:p>
        </p:txBody>
      </p:sp>
      <p:sp>
        <p:nvSpPr>
          <p:cNvPr id="3" name="内容占位符 2"/>
          <p:cNvSpPr>
            <a:spLocks noGrp="1"/>
          </p:cNvSpPr>
          <p:nvPr>
            <p:ph idx="1"/>
          </p:nvPr>
        </p:nvSpPr>
        <p:spPr/>
        <p:txBody>
          <a:bodyPr/>
          <a:lstStyle/>
          <a:p>
            <a:r>
              <a:rPr lang="en-US" altLang="zh-CN" dirty="0" smtClean="0"/>
              <a:t>Backdrop of</a:t>
            </a:r>
            <a:r>
              <a:rPr lang="zh-CN" altLang="en-US" dirty="0"/>
              <a:t> </a:t>
            </a:r>
            <a:r>
              <a:rPr lang="en-US" altLang="zh-CN" dirty="0" smtClean="0"/>
              <a:t>the post MC13 negotiation </a:t>
            </a:r>
          </a:p>
          <a:p>
            <a:r>
              <a:rPr lang="en-US" altLang="zh-CN" dirty="0" smtClean="0"/>
              <a:t>Historical </a:t>
            </a:r>
            <a:r>
              <a:rPr lang="en-US" altLang="zh-CN" dirty="0"/>
              <a:t>perspectives International dispute settlement: </a:t>
            </a:r>
            <a:r>
              <a:rPr lang="en-US" altLang="zh-CN" dirty="0" smtClean="0"/>
              <a:t>From Consent to Quasi-Judiciary——Is the progressive route of international Adjudication a </a:t>
            </a:r>
            <a:r>
              <a:rPr lang="en-US" altLang="zh-CN" dirty="0"/>
              <a:t>progress? </a:t>
            </a:r>
            <a:endParaRPr lang="en-US" altLang="zh-CN" dirty="0" smtClean="0"/>
          </a:p>
          <a:p>
            <a:r>
              <a:rPr lang="en-US" altLang="zh-CN" dirty="0" smtClean="0"/>
              <a:t>Challenges Common to International Adjudication Body</a:t>
            </a:r>
          </a:p>
          <a:p>
            <a:r>
              <a:rPr lang="en-US" altLang="zh-CN" dirty="0" smtClean="0"/>
              <a:t>The Future of  World Trade</a:t>
            </a:r>
            <a:endParaRPr lang="zh-CN" altLang="en-US" dirty="0"/>
          </a:p>
        </p:txBody>
      </p:sp>
    </p:spTree>
    <p:extLst>
      <p:ext uri="{BB962C8B-B14F-4D97-AF65-F5344CB8AC3E}">
        <p14:creationId xmlns:p14="http://schemas.microsoft.com/office/powerpoint/2010/main" val="3598011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a:t>“Law”…is part of a distinctive manner of the imagining the real.</a:t>
            </a:r>
            <a:br>
              <a:rPr lang="en-US" altLang="zh-CN" dirty="0"/>
            </a:br>
            <a:endParaRPr lang="zh-CN" altLang="en-US" dirty="0"/>
          </a:p>
        </p:txBody>
      </p:sp>
      <p:sp>
        <p:nvSpPr>
          <p:cNvPr id="3" name="内容占位符 2"/>
          <p:cNvSpPr>
            <a:spLocks noGrp="1"/>
          </p:cNvSpPr>
          <p:nvPr>
            <p:ph type="body" idx="1"/>
          </p:nvPr>
        </p:nvSpPr>
        <p:spPr/>
        <p:txBody>
          <a:bodyPr>
            <a:normAutofit/>
          </a:bodyPr>
          <a:lstStyle/>
          <a:p>
            <a:endParaRPr lang="en-US" altLang="zh-CN" dirty="0"/>
          </a:p>
          <a:p>
            <a:r>
              <a:rPr lang="en-US" altLang="zh-CN" dirty="0"/>
              <a:t>——</a:t>
            </a:r>
            <a:r>
              <a:rPr lang="en-US" altLang="zh-CN" dirty="0" smtClean="0"/>
              <a:t>Clifford Geeze, </a:t>
            </a:r>
            <a:r>
              <a:rPr lang="zh-CN" altLang="en-US" dirty="0" smtClean="0"/>
              <a:t>“</a:t>
            </a:r>
            <a:r>
              <a:rPr lang="en-US" altLang="zh-CN" dirty="0" smtClean="0"/>
              <a:t>Local Knowledge</a:t>
            </a:r>
            <a:r>
              <a:rPr lang="zh-CN" altLang="en-US" dirty="0" smtClean="0"/>
              <a:t>：</a:t>
            </a:r>
            <a:r>
              <a:rPr lang="en-US" altLang="zh-CN" dirty="0" smtClean="0"/>
              <a:t>Facts</a:t>
            </a:r>
            <a:r>
              <a:rPr lang="zh-CN" altLang="en-US" dirty="0" smtClean="0"/>
              <a:t> </a:t>
            </a:r>
            <a:r>
              <a:rPr lang="en-US" altLang="zh-CN" dirty="0" smtClean="0"/>
              <a:t>and Law in Comparative Perspective</a:t>
            </a:r>
            <a:r>
              <a:rPr lang="zh-CN" altLang="en-US" dirty="0" smtClean="0"/>
              <a:t>”</a:t>
            </a:r>
            <a:endParaRPr lang="zh-CN" altLang="en-US" dirty="0"/>
          </a:p>
        </p:txBody>
      </p:sp>
    </p:spTree>
    <p:extLst>
      <p:ext uri="{BB962C8B-B14F-4D97-AF65-F5344CB8AC3E}">
        <p14:creationId xmlns:p14="http://schemas.microsoft.com/office/powerpoint/2010/main" val="395665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54239" y="830972"/>
            <a:ext cx="8643154" cy="1887950"/>
          </a:xfrm>
        </p:spPr>
        <p:txBody>
          <a:bodyPr/>
          <a:lstStyle/>
          <a:p>
            <a:r>
              <a:rPr lang="en-US" altLang="zh-CN" dirty="0" smtClean="0"/>
              <a:t>International law: a legal imagination of the world by international lawyers</a:t>
            </a:r>
            <a:endParaRPr lang="zh-CN" altLang="en-US" dirty="0"/>
          </a:p>
        </p:txBody>
      </p:sp>
      <p:sp>
        <p:nvSpPr>
          <p:cNvPr id="3" name="文本占位符 2"/>
          <p:cNvSpPr>
            <a:spLocks noGrp="1"/>
          </p:cNvSpPr>
          <p:nvPr>
            <p:ph type="body" idx="1"/>
          </p:nvPr>
        </p:nvSpPr>
        <p:spPr>
          <a:xfrm>
            <a:off x="1454239" y="3806194"/>
            <a:ext cx="8630446" cy="1873843"/>
          </a:xfrm>
        </p:spPr>
        <p:txBody>
          <a:bodyPr>
            <a:normAutofit fontScale="70000" lnSpcReduction="20000"/>
          </a:bodyPr>
          <a:lstStyle/>
          <a:p>
            <a:r>
              <a:rPr lang="en-US" altLang="zh-CN" dirty="0" smtClean="0"/>
              <a:t>Conventionally, International adjudicator’s role  has been regarded as an inquiry into the extent of legal regulation, the exposition and interpretation of relevant rules. But the reform of dispute settlement at WTO requires a normative construction of a formal framework of structure and procedure of dispute settlement and an update of new multilateral  trade rules.  </a:t>
            </a:r>
          </a:p>
          <a:p>
            <a:r>
              <a:rPr lang="en-US" altLang="zh-CN" dirty="0" smtClean="0"/>
              <a:t>Before that legal imagination, better we know How these imagination has been formed and displayed in the past history.  </a:t>
            </a:r>
          </a:p>
          <a:p>
            <a:r>
              <a:rPr lang="en-US" altLang="zh-CN" dirty="0" smtClean="0"/>
              <a:t>The Aim is</a:t>
            </a:r>
            <a:r>
              <a:rPr lang="zh-CN" altLang="en-US" dirty="0"/>
              <a:t> </a:t>
            </a:r>
            <a:r>
              <a:rPr lang="en-US" altLang="zh-CN" dirty="0" smtClean="0"/>
              <a:t>to build a legal conscience which would help the formation of that legal imagination. </a:t>
            </a:r>
            <a:endParaRPr lang="zh-CN" altLang="en-US" dirty="0"/>
          </a:p>
        </p:txBody>
      </p:sp>
    </p:spTree>
    <p:extLst>
      <p:ext uri="{BB962C8B-B14F-4D97-AF65-F5344CB8AC3E}">
        <p14:creationId xmlns:p14="http://schemas.microsoft.com/office/powerpoint/2010/main" val="90139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BACK Ground: the problems/crisis of the World</a:t>
            </a:r>
            <a:endParaRPr lang="zh-CN" altLang="en-US" dirty="0"/>
          </a:p>
        </p:txBody>
      </p:sp>
      <p:sp>
        <p:nvSpPr>
          <p:cNvPr id="3" name="内容占位符 2"/>
          <p:cNvSpPr>
            <a:spLocks noGrp="1"/>
          </p:cNvSpPr>
          <p:nvPr>
            <p:ph idx="1"/>
          </p:nvPr>
        </p:nvSpPr>
        <p:spPr/>
        <p:txBody>
          <a:bodyPr/>
          <a:lstStyle/>
          <a:p>
            <a:r>
              <a:rPr lang="en-US" altLang="zh-CN" dirty="0" smtClean="0"/>
              <a:t>Martin Wolff: </a:t>
            </a:r>
            <a:r>
              <a:rPr lang="en-US" altLang="zh-CN" dirty="0"/>
              <a:t>Poly </a:t>
            </a:r>
            <a:r>
              <a:rPr lang="en-US" altLang="zh-CN" dirty="0" smtClean="0"/>
              <a:t>crisis world_ Financial Times</a:t>
            </a:r>
          </a:p>
          <a:p>
            <a:r>
              <a:rPr lang="en-US" altLang="zh-CN" dirty="0" smtClean="0"/>
              <a:t>driving force of the change: Population, Climate, Technology,  big nation rivalry,</a:t>
            </a:r>
          </a:p>
          <a:p>
            <a:r>
              <a:rPr lang="en-US" altLang="zh-CN" dirty="0" smtClean="0"/>
              <a:t>Risks: slow economic recovery meet with rising tensions around the world</a:t>
            </a:r>
          </a:p>
          <a:p>
            <a:r>
              <a:rPr lang="en-US" altLang="zh-CN" dirty="0" smtClean="0"/>
              <a:t>Uncertainty: manage </a:t>
            </a:r>
            <a:r>
              <a:rPr lang="en-US" altLang="zh-CN" dirty="0"/>
              <a:t>a</a:t>
            </a:r>
            <a:r>
              <a:rPr lang="en-US" altLang="zh-CN" dirty="0" smtClean="0"/>
              <a:t> </a:t>
            </a:r>
            <a:r>
              <a:rPr lang="en-US" altLang="zh-CN" dirty="0" smtClean="0"/>
              <a:t>changing </a:t>
            </a:r>
            <a:r>
              <a:rPr lang="en-US" altLang="zh-CN" dirty="0" smtClean="0"/>
              <a:t>world</a:t>
            </a:r>
            <a:endParaRPr lang="en-US" altLang="zh-CN" dirty="0"/>
          </a:p>
          <a:p>
            <a:r>
              <a:rPr lang="en-US" altLang="zh-CN" dirty="0" smtClean="0"/>
              <a:t>Trade regime is expected to play a positive role </a:t>
            </a:r>
            <a:endParaRPr lang="zh-CN" altLang="en-US" dirty="0"/>
          </a:p>
        </p:txBody>
      </p:sp>
    </p:spTree>
    <p:extLst>
      <p:ext uri="{BB962C8B-B14F-4D97-AF65-F5344CB8AC3E}">
        <p14:creationId xmlns:p14="http://schemas.microsoft.com/office/powerpoint/2010/main" val="363821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from consent to quasi-judicial: Is the Progressive route A progress</a:t>
            </a:r>
            <a:endParaRPr lang="zh-CN" altLang="en-US" dirty="0"/>
          </a:p>
        </p:txBody>
      </p:sp>
      <p:sp>
        <p:nvSpPr>
          <p:cNvPr id="5" name="内容占位符 4"/>
          <p:cNvSpPr>
            <a:spLocks noGrp="1"/>
          </p:cNvSpPr>
          <p:nvPr>
            <p:ph idx="1"/>
          </p:nvPr>
        </p:nvSpPr>
        <p:spPr>
          <a:xfrm>
            <a:off x="1451579" y="2015732"/>
            <a:ext cx="9603275" cy="3911732"/>
          </a:xfrm>
        </p:spPr>
        <p:txBody>
          <a:bodyPr>
            <a:normAutofit fontScale="70000" lnSpcReduction="20000"/>
          </a:bodyPr>
          <a:lstStyle/>
          <a:p>
            <a:r>
              <a:rPr lang="en-US" altLang="zh-CN" dirty="0" smtClean="0"/>
              <a:t>Zhao Hong: “From </a:t>
            </a:r>
            <a:r>
              <a:rPr lang="en-US" altLang="zh-CN" dirty="0"/>
              <a:t>consent to quasi-judicial: </a:t>
            </a:r>
            <a:r>
              <a:rPr lang="en-US" altLang="zh-CN" dirty="0" smtClean="0"/>
              <a:t>the </a:t>
            </a:r>
            <a:r>
              <a:rPr lang="en-US" altLang="zh-CN" dirty="0"/>
              <a:t>Progressive </a:t>
            </a:r>
            <a:r>
              <a:rPr lang="en-US" altLang="zh-CN" dirty="0" smtClean="0"/>
              <a:t>route of International adjudication and WTO DS reform”</a:t>
            </a:r>
          </a:p>
          <a:p>
            <a:r>
              <a:rPr lang="en-US" altLang="zh-CN" dirty="0" smtClean="0"/>
              <a:t>Prof. Louis </a:t>
            </a:r>
            <a:r>
              <a:rPr lang="en-US" altLang="zh-CN" dirty="0" err="1" smtClean="0"/>
              <a:t>Henkin</a:t>
            </a:r>
            <a:r>
              <a:rPr lang="en-US" altLang="zh-CN" dirty="0" smtClean="0"/>
              <a:t>: “In relations between nations, the progress of civilization may be seen as movement from force to diplomacy, from diplomacy to law” (Rochester, 2012, p. 261)</a:t>
            </a:r>
          </a:p>
          <a:p>
            <a:r>
              <a:rPr lang="en-US" altLang="zh-CN" dirty="0" smtClean="0"/>
              <a:t>The </a:t>
            </a:r>
            <a:r>
              <a:rPr lang="en-US" altLang="zh-CN" dirty="0"/>
              <a:t>Progressive Route of Dispute Settlement of Human Society: From military actions to diplomacy, from diplomacy to justice.</a:t>
            </a:r>
          </a:p>
          <a:p>
            <a:r>
              <a:rPr lang="en-US" altLang="zh-CN" dirty="0">
                <a:solidFill>
                  <a:srgbClr val="FF0000"/>
                </a:solidFill>
              </a:rPr>
              <a:t>Phase Ⅰ:</a:t>
            </a:r>
            <a:r>
              <a:rPr lang="zh-CN" altLang="en-US" dirty="0">
                <a:solidFill>
                  <a:srgbClr val="FF0000"/>
                </a:solidFill>
              </a:rPr>
              <a:t> </a:t>
            </a:r>
            <a:r>
              <a:rPr lang="en-US" altLang="zh-CN" dirty="0">
                <a:solidFill>
                  <a:srgbClr val="FF0000"/>
                </a:solidFill>
              </a:rPr>
              <a:t>the law of war and peace</a:t>
            </a:r>
            <a:r>
              <a:rPr lang="zh-CN" altLang="en-US" dirty="0"/>
              <a:t>：</a:t>
            </a:r>
            <a:r>
              <a:rPr lang="en-US" altLang="zh-CN" dirty="0"/>
              <a:t>war in a civilized manner (From the early stage of human civilization to the Age of Enlightenment: Hugo Grotius)</a:t>
            </a:r>
          </a:p>
          <a:p>
            <a:pPr marL="0" indent="0">
              <a:buNone/>
            </a:pPr>
            <a:r>
              <a:rPr lang="en-US" altLang="zh-CN" dirty="0"/>
              <a:t>     </a:t>
            </a:r>
            <a:r>
              <a:rPr lang="en-US" altLang="zh-CN" dirty="0">
                <a:solidFill>
                  <a:srgbClr val="FF0000"/>
                </a:solidFill>
              </a:rPr>
              <a:t>Phase Ⅱ:</a:t>
            </a:r>
            <a:r>
              <a:rPr lang="zh-CN" altLang="en-US" dirty="0">
                <a:solidFill>
                  <a:srgbClr val="FF0000"/>
                </a:solidFill>
              </a:rPr>
              <a:t> </a:t>
            </a:r>
            <a:r>
              <a:rPr lang="en-US" altLang="zh-CN" dirty="0" smtClean="0">
                <a:solidFill>
                  <a:srgbClr val="FF0000"/>
                </a:solidFill>
              </a:rPr>
              <a:t>diplomatic jurisprudence</a:t>
            </a:r>
            <a:r>
              <a:rPr lang="zh-CN" altLang="en-US" dirty="0" smtClean="0"/>
              <a:t>：</a:t>
            </a:r>
            <a:r>
              <a:rPr lang="en-US" altLang="zh-CN" dirty="0"/>
              <a:t>International law layers, International law scholars (James, L. </a:t>
            </a:r>
            <a:r>
              <a:rPr lang="en-US" altLang="zh-CN" dirty="0" err="1"/>
              <a:t>Brierly</a:t>
            </a:r>
            <a:r>
              <a:rPr lang="en-US" altLang="zh-CN" dirty="0"/>
              <a:t> ): good offices, mediation, consultation, negotiation</a:t>
            </a:r>
          </a:p>
          <a:p>
            <a:pPr marL="0" indent="0">
              <a:buNone/>
            </a:pPr>
            <a:r>
              <a:rPr lang="en-US" altLang="zh-CN" dirty="0"/>
              <a:t>    </a:t>
            </a:r>
            <a:r>
              <a:rPr lang="en-US" altLang="zh-CN" dirty="0">
                <a:solidFill>
                  <a:srgbClr val="FF0000"/>
                </a:solidFill>
              </a:rPr>
              <a:t>Phase Ⅲ: </a:t>
            </a:r>
            <a:r>
              <a:rPr lang="en-US" altLang="zh-CN" dirty="0" smtClean="0">
                <a:solidFill>
                  <a:srgbClr val="FF0000"/>
                </a:solidFill>
              </a:rPr>
              <a:t>Professional Legal Resolution</a:t>
            </a:r>
            <a:r>
              <a:rPr lang="en-US" altLang="zh-CN" dirty="0" smtClean="0"/>
              <a:t>(third-party </a:t>
            </a:r>
            <a:r>
              <a:rPr lang="en-US" altLang="zh-CN" dirty="0"/>
              <a:t>professional services): mediation, arbitration (temporary, institutional), courts(quasi-judicial, first trial, second trial)</a:t>
            </a:r>
          </a:p>
          <a:p>
            <a:r>
              <a:rPr lang="en-US" altLang="zh-CN" dirty="0" smtClean="0"/>
              <a:t>Binding third party dispute settlement: from institutional arbitration to Court or Quasi-judicial adjudication (PCIJ, ICJ and AB </a:t>
            </a:r>
            <a:r>
              <a:rPr lang="en-US" altLang="zh-CN" dirty="0"/>
              <a:t>)</a:t>
            </a:r>
            <a:r>
              <a:rPr lang="en-US" altLang="zh-CN" dirty="0" smtClean="0"/>
              <a:t> </a:t>
            </a:r>
          </a:p>
          <a:p>
            <a:r>
              <a:rPr lang="en-US" altLang="zh-CN" dirty="0" smtClean="0"/>
              <a:t>Idealist view of IL: court of law vs. court of arbitration,  Utopia v. reality</a:t>
            </a:r>
            <a:endParaRPr lang="zh-CN" altLang="en-US" dirty="0"/>
          </a:p>
        </p:txBody>
      </p:sp>
    </p:spTree>
    <p:extLst>
      <p:ext uri="{BB962C8B-B14F-4D97-AF65-F5344CB8AC3E}">
        <p14:creationId xmlns:p14="http://schemas.microsoft.com/office/powerpoint/2010/main" val="3684208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ICJ ‘s successes and </a:t>
            </a:r>
            <a:r>
              <a:rPr lang="en-US" altLang="zh-CN" dirty="0" smtClean="0"/>
              <a:t>limitations</a:t>
            </a:r>
            <a:endParaRPr lang="zh-CN" altLang="en-US" dirty="0"/>
          </a:p>
        </p:txBody>
      </p:sp>
      <p:sp>
        <p:nvSpPr>
          <p:cNvPr id="3" name="内容占位符 2"/>
          <p:cNvSpPr>
            <a:spLocks noGrp="1"/>
          </p:cNvSpPr>
          <p:nvPr>
            <p:ph idx="1"/>
          </p:nvPr>
        </p:nvSpPr>
        <p:spPr>
          <a:xfrm>
            <a:off x="1359877" y="1853754"/>
            <a:ext cx="9694977" cy="4218800"/>
          </a:xfrm>
        </p:spPr>
        <p:txBody>
          <a:bodyPr>
            <a:normAutofit/>
          </a:bodyPr>
          <a:lstStyle/>
          <a:p>
            <a:r>
              <a:rPr lang="en-US" altLang="zh-CN" dirty="0"/>
              <a:t>Court rulings and consultations</a:t>
            </a:r>
            <a:r>
              <a:rPr lang="zh-CN" altLang="en-US" dirty="0"/>
              <a:t>“</a:t>
            </a:r>
            <a:r>
              <a:rPr lang="en-US" altLang="zh-CN" dirty="0"/>
              <a:t>has been </a:t>
            </a:r>
            <a:r>
              <a:rPr lang="en-US" altLang="zh-CN" dirty="0">
                <a:solidFill>
                  <a:srgbClr val="FF0000"/>
                </a:solidFill>
              </a:rPr>
              <a:t>sound and of high quality</a:t>
            </a:r>
            <a:r>
              <a:rPr lang="en-US" altLang="zh-CN" dirty="0"/>
              <a:t>—though maintain that there are a few extraordinary exceptions,… been criticized for </a:t>
            </a:r>
            <a:r>
              <a:rPr lang="en-US" altLang="zh-CN" dirty="0">
                <a:solidFill>
                  <a:srgbClr val="FF0000"/>
                </a:solidFill>
              </a:rPr>
              <a:t>elliptical conclusion </a:t>
            </a:r>
            <a:r>
              <a:rPr lang="en-US" altLang="zh-CN" dirty="0"/>
              <a:t>which at times are not sufficiently supported by reasons, and for insufficient citation of authority. Very recently, due process have been raised. But </a:t>
            </a:r>
            <a:r>
              <a:rPr lang="en-US" altLang="zh-CN" dirty="0">
                <a:solidFill>
                  <a:srgbClr val="FF0000"/>
                </a:solidFill>
              </a:rPr>
              <a:t>as a whole and over the years, the Court’ s procedural and substantive record is very good</a:t>
            </a:r>
            <a:r>
              <a:rPr lang="en-US" altLang="zh-CN" dirty="0" smtClean="0"/>
              <a:t>”.</a:t>
            </a:r>
          </a:p>
          <a:p>
            <a:pPr marL="0" indent="0">
              <a:buNone/>
            </a:pPr>
            <a:r>
              <a:rPr lang="en-US" altLang="zh-CN" dirty="0"/>
              <a:t> </a:t>
            </a:r>
            <a:r>
              <a:rPr lang="en-US" altLang="zh-CN" dirty="0" smtClean="0"/>
              <a:t>     </a:t>
            </a:r>
            <a:r>
              <a:rPr lang="en-US" altLang="zh-CN" dirty="0" smtClean="0"/>
              <a:t>___《</a:t>
            </a:r>
            <a:r>
              <a:rPr lang="en-US" altLang="zh-CN" dirty="0" smtClean="0"/>
              <a:t>Justice in International Law</a:t>
            </a:r>
            <a:r>
              <a:rPr lang="en-US" altLang="zh-CN" dirty="0" smtClean="0"/>
              <a:t>》 Stephen </a:t>
            </a:r>
            <a:r>
              <a:rPr lang="en-US" altLang="zh-CN" dirty="0" smtClean="0"/>
              <a:t>M. </a:t>
            </a:r>
            <a:r>
              <a:rPr lang="en-US" altLang="zh-CN" dirty="0" err="1" smtClean="0"/>
              <a:t>Schwebel</a:t>
            </a:r>
            <a:r>
              <a:rPr lang="en-US" altLang="zh-CN" dirty="0" smtClean="0"/>
              <a:t>, Chief </a:t>
            </a:r>
            <a:r>
              <a:rPr lang="en-US" altLang="zh-CN" dirty="0" smtClean="0"/>
              <a:t>Justice </a:t>
            </a:r>
            <a:r>
              <a:rPr lang="en-US" altLang="zh-CN" dirty="0" smtClean="0"/>
              <a:t>at </a:t>
            </a:r>
            <a:r>
              <a:rPr lang="en-US" altLang="zh-CN" dirty="0" smtClean="0"/>
              <a:t>ICJ</a:t>
            </a:r>
            <a:endParaRPr lang="en-US" altLang="zh-CN" dirty="0"/>
          </a:p>
        </p:txBody>
      </p:sp>
    </p:spTree>
    <p:extLst>
      <p:ext uri="{BB962C8B-B14F-4D97-AF65-F5344CB8AC3E}">
        <p14:creationId xmlns:p14="http://schemas.microsoft.com/office/powerpoint/2010/main" val="1612012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Challenges common to all international adjudicatory bodies</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How long does the Sovereign State’s consent last </a:t>
            </a:r>
          </a:p>
          <a:p>
            <a:r>
              <a:rPr lang="en-US" altLang="zh-CN" dirty="0" smtClean="0"/>
              <a:t>How to strike a balance between independence and impartiality of adjudicatory body and outside intervention or influence of power politics</a:t>
            </a:r>
          </a:p>
          <a:p>
            <a:r>
              <a:rPr lang="en-US" altLang="zh-CN" dirty="0" smtClean="0"/>
              <a:t>How to deal with the situation of </a:t>
            </a:r>
            <a:r>
              <a:rPr lang="en-US" altLang="zh-CN" dirty="0"/>
              <a:t>constructive ambiguities in the rules of treaty and requirement of parties to resolve their disputes over these matters</a:t>
            </a:r>
            <a:endParaRPr lang="zh-CN" altLang="en-US" dirty="0"/>
          </a:p>
          <a:p>
            <a:r>
              <a:rPr lang="en-US" altLang="zh-CN" dirty="0" smtClean="0"/>
              <a:t>How to manage the influence of differences of major legal systems (civil law, common law and etc.)</a:t>
            </a:r>
          </a:p>
          <a:p>
            <a:r>
              <a:rPr lang="en-US" altLang="zh-CN" dirty="0" smtClean="0"/>
              <a:t>How to cope with precedent/previous decisions, in particular, while all the current international adjudication provides only authority on case by case bases</a:t>
            </a:r>
          </a:p>
        </p:txBody>
      </p:sp>
    </p:spTree>
    <p:extLst>
      <p:ext uri="{BB962C8B-B14F-4D97-AF65-F5344CB8AC3E}">
        <p14:creationId xmlns:p14="http://schemas.microsoft.com/office/powerpoint/2010/main" val="3160213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Fair judgement of the function of International Adjudicatory body</a:t>
            </a:r>
            <a:endParaRPr lang="zh-CN" altLang="en-US" dirty="0"/>
          </a:p>
        </p:txBody>
      </p:sp>
      <p:sp>
        <p:nvSpPr>
          <p:cNvPr id="3" name="内容占位符 2"/>
          <p:cNvSpPr>
            <a:spLocks noGrp="1"/>
          </p:cNvSpPr>
          <p:nvPr>
            <p:ph idx="1"/>
          </p:nvPr>
        </p:nvSpPr>
        <p:spPr/>
        <p:txBody>
          <a:bodyPr/>
          <a:lstStyle/>
          <a:p>
            <a:r>
              <a:rPr lang="en-US" altLang="zh-CN" dirty="0" smtClean="0"/>
              <a:t>To settle the disputes among Sovereign States at the International Adjudicatory Body and the adjudicatory results having been honored and implemented by Sovereign States are an indispensable indicator of the success of its function of International law. </a:t>
            </a:r>
            <a:r>
              <a:rPr lang="en-US" altLang="zh-CN" dirty="0"/>
              <a:t> </a:t>
            </a:r>
            <a:r>
              <a:rPr lang="en-US" altLang="zh-CN" dirty="0" smtClean="0"/>
              <a:t> </a:t>
            </a:r>
          </a:p>
          <a:p>
            <a:r>
              <a:rPr lang="en-US" altLang="zh-CN" dirty="0" smtClean="0"/>
              <a:t>The rules, institutions </a:t>
            </a:r>
            <a:r>
              <a:rPr lang="en-US" altLang="zh-CN" dirty="0"/>
              <a:t>and </a:t>
            </a:r>
            <a:r>
              <a:rPr lang="en-US" altLang="zh-CN" dirty="0" smtClean="0"/>
              <a:t>practices of International Adjudication are the high light of institutional achievement of Human Civilization and should be cherished.</a:t>
            </a:r>
          </a:p>
          <a:p>
            <a:r>
              <a:rPr lang="en-US" altLang="zh-CN" dirty="0" smtClean="0"/>
              <a:t>Appellate Body should be treated fairly </a:t>
            </a:r>
            <a:endParaRPr lang="zh-CN" altLang="en-US" dirty="0"/>
          </a:p>
        </p:txBody>
      </p:sp>
    </p:spTree>
    <p:extLst>
      <p:ext uri="{BB962C8B-B14F-4D97-AF65-F5344CB8AC3E}">
        <p14:creationId xmlns:p14="http://schemas.microsoft.com/office/powerpoint/2010/main" val="43703430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TM10001114[[fn=画廊]]</Template>
  <TotalTime>625</TotalTime>
  <Words>970</Words>
  <Application>Microsoft Office PowerPoint</Application>
  <PresentationFormat>宽屏</PresentationFormat>
  <Paragraphs>61</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等线</vt:lpstr>
      <vt:lpstr>等线 Light</vt:lpstr>
      <vt:lpstr>Arial</vt:lpstr>
      <vt:lpstr>Gill Sans MT</vt:lpstr>
      <vt:lpstr>Gallery</vt:lpstr>
      <vt:lpstr> The WTO Dispute Settlement System after MC13 and the Future of International Trade</vt:lpstr>
      <vt:lpstr>outline</vt:lpstr>
      <vt:lpstr>“Law”…is part of a distinctive manner of the imagining the real. </vt:lpstr>
      <vt:lpstr>International law: a legal imagination of the world by international lawyers</vt:lpstr>
      <vt:lpstr>BACK Ground: the problems/crisis of the World</vt:lpstr>
      <vt:lpstr>from consent to quasi-judicial: Is the Progressive route A progress</vt:lpstr>
      <vt:lpstr>ICJ ‘s successes and limitations</vt:lpstr>
      <vt:lpstr>Challenges common to all international adjudicatory bodies</vt:lpstr>
      <vt:lpstr>Fair judgement of the function of International Adjudicatory body</vt:lpstr>
      <vt:lpstr>Quick Comment on the Molina process and text </vt:lpstr>
      <vt:lpstr>The major Missing puzzle is the appeal/review mechanism</vt:lpstr>
      <vt:lpstr>The future World Trade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WTO Dispute Settlement System after MC13 and the Future of International Trade</dc:title>
  <dc:creator>admin</dc:creator>
  <cp:lastModifiedBy>admin</cp:lastModifiedBy>
  <cp:revision>33</cp:revision>
  <dcterms:created xsi:type="dcterms:W3CDTF">2024-03-24T13:30:23Z</dcterms:created>
  <dcterms:modified xsi:type="dcterms:W3CDTF">2024-03-31T07:23:39Z</dcterms:modified>
</cp:coreProperties>
</file>